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</p:sldMasterIdLst>
  <p:sldIdLst>
    <p:sldId id="270" r:id="rId3"/>
    <p:sldId id="271" r:id="rId4"/>
    <p:sldId id="272" r:id="rId5"/>
    <p:sldId id="294" r:id="rId6"/>
    <p:sldId id="295" r:id="rId7"/>
    <p:sldId id="297" r:id="rId8"/>
    <p:sldId id="296" r:id="rId9"/>
    <p:sldId id="298" r:id="rId10"/>
    <p:sldId id="299" r:id="rId11"/>
    <p:sldId id="300" r:id="rId12"/>
    <p:sldId id="301" r:id="rId13"/>
    <p:sldId id="302" r:id="rId14"/>
    <p:sldId id="304" r:id="rId15"/>
    <p:sldId id="288" r:id="rId16"/>
    <p:sldId id="273" r:id="rId17"/>
    <p:sldId id="274" r:id="rId18"/>
    <p:sldId id="275" r:id="rId19"/>
    <p:sldId id="276" r:id="rId20"/>
    <p:sldId id="278" r:id="rId21"/>
    <p:sldId id="279" r:id="rId22"/>
    <p:sldId id="281" r:id="rId23"/>
    <p:sldId id="282" r:id="rId24"/>
    <p:sldId id="280" r:id="rId25"/>
    <p:sldId id="290" r:id="rId26"/>
    <p:sldId id="291" r:id="rId27"/>
    <p:sldId id="292" r:id="rId28"/>
    <p:sldId id="29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2T09:18:10.1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1352 0 24575,'-72'63'0,"0"-1"0,0 0 0,0 1 0,0-1 0,-1 0 0,17-13 0,1-1 0,-9 7 0,-22 18 0,-8 8 0,7-5 0,22-16 0,36-28 0,29-25 0,0-1 0,0 9 0,-4-2 0,-1 12 0,-3-8 0,0 3 0,0-4 0,1-4 0,-1 3 0,4-7 0,-3 3 0,6-4 0,-2 0 0,3 0 0,-4 13 0,-5 4 0,-2 13 0,-14 21 0,13-16 0,-21 36 0,16-23 0,-11 18 0,6-8 0,1-5 0,0-3 0,5-6 0,-3-6 0,8-1 0,-2-12 0,4-1 0,1-9 0,3 3 0,-2-8 0,6 7 0,-2-7 0,-1 4 0,3-1 0,-2-3 0,-1 3 0,3 0 0,-2-3 0,3 8 0,0-3 0,-4 4 0,3 0 0,-3 0 0,4 0 0,0-5 0,0 4 0,0-8 0,0 8 0,0-8 0,0 7 0,0-7 0,0 4 0,0-1 0,0-3 0,0 8 0,0-8 0,0 7 0,0-2 0,0 4 0,0 5 0,0-4 0,4 10 0,1-10 0,4 4 0,0 0 0,0-3 0,5 8 0,-1-9 0,2 10 0,10 7 0,-10-9 0,17 14 0,-13-21 0,9 6 0,-5-7 0,1 5 0,3-7 0,-4 6 0,0-9 0,4 6 0,-5-5 0,6 4 0,-6-9 0,5 9 0,-5-10 0,6 10 0,-2-8 0,6 4 0,-4-1 0,4-3 0,0 4 0,-5-5 0,10 0 0,7 8 0,-9-9 0,8 7 0,-17-10 0,0-1 0,0 4 0,0-8 0,0 4 0,5 0 0,-4-3 0,4 3 0,0-4 0,-3 0 0,8 0 0,-9 0 0,5 0 0,-6-5 0,-1 0 0,1 0 0,0-3 0,0 3 0,0-4 0,0 0 0,0 0 0,7 0 0,-5 0 0,0 0 0,-3-8 0,-8 3 0,4-11 0,-5-1 0,0 1 0,1-9 0,0 3 0,1-9 0,-1 4 0,2-10 0,-1 5 0,-3-6 0,3 1 0,-8-1 0,4 0 0,-5 0 0,5 1 0,-4-1 0,4 0 0,-5 1 0,-4-1 0,4 0 0,-8 1 0,3-1 0,-4 0 0,0 0 0,0-5 0,0 9 0,0-8 0,0 9 0,0 1 0,0 0 0,-4 6 0,0 5 0,-5-4 0,1 8 0,0-3 0,0 4 0,0-4 0,-4 3 0,3-8 0,-6 8 0,6-3 0,-7 0 0,7 3 0,-2 0 0,3 2 0,-3 7 0,2-7 0,-2 7 0,0-7 0,2 7 0,-5-4 0,5 1 0,-6 3 0,3-4 0,-4 4 0,0-3 0,1 2 0,-1-2 0,0 3 0,0 0 0,-4 0 0,3 0 0,-8 3 0,-8-6 0,4 5 0,-8-6 0,11 7 0,4-3 0,-2 7 0,2-6 0,1 6 0,0-3 0,6 4 0,-1 0 0,0 0 0,0 0 0,4 0 0,-2 0 0,5 0 0,-2 0 0,4 0 0,0 0 0,1 0 0,-1 0 0,0 0 0,-4 0 0,-1 0 0,-4 0 0,-4 0 0,-2 0 0,-4 0 0,0 0 0,-5 5 0,4-1 0,-10 6 0,10-2 0,-4 1 0,9 0 0,-2-1 0,7 0 0,-4 1 0,9-2 0,-2 1 0,6-1 0,-7 1 0,3 0 0,0-1 0,-3 1 0,3-1 0,0 1 0,-7 4 0,6 0 0,-8 1 0,6 2 0,-6-2 0,4-1 0,-7 5 0,7-5 0,-4 5 0,6-5 0,3-1 0,1-4 0,4 0 0,-1 1 0,4-1 0,1-1 0,0 1 0,3 0 0,-7 8 0,2-2 0,1 12 0,-4-4 0,3 5 0,-3 0 0,-1-4 0,5-2 0,-3-8 0,6-1 0,-2-4 0,3 0 0,-3-3 0,2 2 0,-2-2 0,3 5 0,0 2 0,0 9 0,0 1 0,0 5 0,0 0 0,0 0 0,0 0 0,0-5 0,0 0 0,0-9 0,0-1 0,0-4 0,0 0 0,0 0 0,0-4 0,0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805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9623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24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1308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0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02556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82645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85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8146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6644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525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746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8396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1928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6750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3106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3407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1670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340266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990514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971047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182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528278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7458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56579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11446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59755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3526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5665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035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4857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4272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357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72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921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7C8EA1-58EC-EB49-822F-9BC1A84B7B09}" type="datetimeFigureOut">
              <a:rPr lang="en-CN" smtClean="0"/>
              <a:t>2021/5/17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368EEA-0EE6-334D-A3A2-D7C2D647DAE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0429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807" y="4426071"/>
            <a:ext cx="8386839" cy="138374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1600" dirty="0"/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Lecture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09</a:t>
            </a: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CN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Convo</a:t>
            </a:r>
            <a:r>
              <a:rPr lang="en-US" altLang="zh-CN" sz="16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lutional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Neural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Network</a:t>
            </a: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The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Kernel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Ability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For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Artificial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Intelligence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endParaRPr lang="en-CN" sz="1600" dirty="0">
              <a:latin typeface="+mn-lt"/>
              <a:ea typeface="KaiTi" panose="02010609060101010101" pitchFamily="49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46" y="5913180"/>
            <a:ext cx="9078562" cy="592975"/>
          </a:xfrm>
        </p:spPr>
        <p:txBody>
          <a:bodyPr anchor="ctr">
            <a:normAutofit lnSpcReduction="10000"/>
          </a:bodyPr>
          <a:lstStyle/>
          <a:p>
            <a:pPr algn="ctr">
              <a:lnSpc>
                <a:spcPct val="100000"/>
              </a:lnSpc>
            </a:pPr>
            <a:endParaRPr lang="en-CN" sz="700" dirty="0"/>
          </a:p>
          <a:p>
            <a:pPr algn="ctr">
              <a:lnSpc>
                <a:spcPct val="100000"/>
              </a:lnSpc>
            </a:pPr>
            <a:r>
              <a:rPr lang="en-US" sz="1800" dirty="0" err="1">
                <a:latin typeface="SimSun" panose="02010600030101010101" pitchFamily="2" charset="-122"/>
                <a:ea typeface="SimSun" panose="02010600030101010101" pitchFamily="2" charset="-122"/>
              </a:rPr>
              <a:t>高民权</a:t>
            </a:r>
            <a:endParaRPr lang="en-CN" sz="7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71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5B2E-BF11-C04A-B3DE-5168372C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Pooling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B54B-B9AF-AE4C-8DAA-0F8D60EB1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B3D7B9-BF22-874B-BAD5-3C7967356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97" y="2603721"/>
            <a:ext cx="9376831" cy="272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27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6355-178C-2741-9FA2-3194AAC4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609600"/>
            <a:ext cx="7808140" cy="1099457"/>
          </a:xfrm>
        </p:spPr>
        <p:txBody>
          <a:bodyPr anchor="b">
            <a:normAutofit/>
          </a:bodyPr>
          <a:lstStyle/>
          <a:p>
            <a:r>
              <a:rPr lang="en-US" altLang="zh-CN" sz="4000"/>
              <a:t>Important!</a:t>
            </a:r>
            <a:endParaRPr lang="en-C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F1CC4-5918-024A-9C23-52B785201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142067"/>
            <a:ext cx="7808140" cy="3649133"/>
          </a:xfrm>
        </p:spPr>
        <p:txBody>
          <a:bodyPr anchor="ctr">
            <a:normAutofit/>
          </a:bodyPr>
          <a:lstStyle/>
          <a:p>
            <a:r>
              <a:rPr lang="en-US" sz="4400" dirty="0"/>
              <a:t>Param</a:t>
            </a:r>
            <a:r>
              <a:rPr lang="en-US" altLang="zh-CN" sz="4400" dirty="0"/>
              <a:t>e</a:t>
            </a:r>
            <a:r>
              <a:rPr lang="en-US" sz="4400" dirty="0"/>
              <a:t>ters Sharing and Location Invariant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19549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5F0A5-58F6-4F48-9F32-5665F3AC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77B5-01AE-574A-B205-F3634EFB0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732DC4-BC39-FA4D-BAE8-578903EC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4" y="2601383"/>
            <a:ext cx="84455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632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2B9A-C1F1-3D43-AB25-426F2747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Cross-entropy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softmax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8E2B-CA90-784B-B8D5-2442C9236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2" descr="Understand Cross Entropy Loss in Minutes | by Uniqtech | Data Science  Bootcamp | Medium">
            <a:extLst>
              <a:ext uri="{FF2B5EF4-FFF2-40B4-BE49-F238E27FC236}">
                <a16:creationId xmlns:a16="http://schemas.microsoft.com/office/drawing/2014/main" id="{6B6CB28C-8596-CF44-B42A-BA43C8D6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165" y="2588412"/>
            <a:ext cx="5920216" cy="327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yTorch Lecture 09: Softmax Classifier - YouTube">
            <a:extLst>
              <a:ext uri="{FF2B5EF4-FFF2-40B4-BE49-F238E27FC236}">
                <a16:creationId xmlns:a16="http://schemas.microsoft.com/office/drawing/2014/main" id="{9920FD4C-F092-AD4F-85BB-20A422B45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" r="2254"/>
          <a:stretch/>
        </p:blipFill>
        <p:spPr bwMode="auto">
          <a:xfrm>
            <a:off x="231190" y="2589586"/>
            <a:ext cx="5416590" cy="327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ABF91F-D9C6-8D48-8688-407A970C8F9D}"/>
              </a:ext>
            </a:extLst>
          </p:cNvPr>
          <p:cNvSpPr txBox="1"/>
          <p:nvPr/>
        </p:nvSpPr>
        <p:spPr>
          <a:xfrm>
            <a:off x="1028699" y="987136"/>
            <a:ext cx="543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Framework</a:t>
            </a:r>
            <a:r>
              <a:rPr lang="zh-CN" altLang="en-US" sz="2800" dirty="0"/>
              <a:t> 机器学习的通用框架</a:t>
            </a:r>
            <a:endParaRPr lang="en-CN" sz="2800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4CF76B25-1E54-9742-8E27-5016ADDD1850}"/>
              </a:ext>
            </a:extLst>
          </p:cNvPr>
          <p:cNvSpPr/>
          <p:nvPr/>
        </p:nvSpPr>
        <p:spPr>
          <a:xfrm>
            <a:off x="529936" y="3054924"/>
            <a:ext cx="1298863" cy="1142999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Observed</a:t>
            </a:r>
          </a:p>
          <a:p>
            <a:pPr algn="ctr"/>
            <a:r>
              <a:rPr lang="en-CN" dirty="0"/>
              <a:t>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69B335-BEB3-7445-B692-C92735EBB6DD}"/>
              </a:ext>
            </a:extLst>
          </p:cNvPr>
          <p:cNvSpPr/>
          <p:nvPr/>
        </p:nvSpPr>
        <p:spPr>
          <a:xfrm>
            <a:off x="2287346" y="3241961"/>
            <a:ext cx="2478205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特征提取</a:t>
            </a:r>
            <a:endParaRPr lang="en-US" dirty="0"/>
          </a:p>
          <a:p>
            <a:pPr algn="ctr"/>
            <a:r>
              <a:rPr lang="en-US" dirty="0"/>
              <a:t>F</a:t>
            </a:r>
            <a:r>
              <a:rPr lang="en-CN" dirty="0"/>
              <a:t>e</a:t>
            </a:r>
            <a:r>
              <a:rPr lang="en-US" altLang="zh-CN" dirty="0" err="1"/>
              <a:t>ature</a:t>
            </a:r>
            <a:r>
              <a:rPr lang="zh-CN" altLang="en-US" dirty="0"/>
              <a:t> </a:t>
            </a:r>
            <a:r>
              <a:rPr lang="en-US" altLang="zh-CN" dirty="0"/>
              <a:t>extractor</a:t>
            </a:r>
            <a:endParaRPr lang="en-C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5A68E1-D14B-6942-B033-FA361686B268}"/>
              </a:ext>
            </a:extLst>
          </p:cNvPr>
          <p:cNvSpPr/>
          <p:nvPr/>
        </p:nvSpPr>
        <p:spPr>
          <a:xfrm>
            <a:off x="5109798" y="3241961"/>
            <a:ext cx="1093576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向量</a:t>
            </a:r>
          </a:p>
          <a:p>
            <a:pPr algn="ctr"/>
            <a:r>
              <a:rPr lang="en-CN" dirty="0"/>
              <a:t>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9C39A3-ABD4-FE45-8361-EA9EA31BDAF7}"/>
              </a:ext>
            </a:extLst>
          </p:cNvPr>
          <p:cNvSpPr/>
          <p:nvPr/>
        </p:nvSpPr>
        <p:spPr>
          <a:xfrm>
            <a:off x="6575330" y="3241961"/>
            <a:ext cx="1467234" cy="768927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学习</a:t>
            </a:r>
          </a:p>
          <a:p>
            <a:pPr algn="ctr"/>
            <a:r>
              <a:rPr lang="en-CN" dirty="0"/>
              <a:t>Lea</a:t>
            </a:r>
            <a:r>
              <a:rPr lang="en-US" altLang="zh-CN" dirty="0"/>
              <a:t>r</a:t>
            </a:r>
            <a:r>
              <a:rPr lang="en-CN" dirty="0"/>
              <a:t>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50ACC6-A384-7F4E-BB68-C52E585B384B}"/>
              </a:ext>
            </a:extLst>
          </p:cNvPr>
          <p:cNvSpPr/>
          <p:nvPr/>
        </p:nvSpPr>
        <p:spPr>
          <a:xfrm>
            <a:off x="8733175" y="3269667"/>
            <a:ext cx="1093576" cy="76892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f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84AD0A-7F9C-974F-A3A8-D0A571D3D151}"/>
              </a:ext>
            </a:extLst>
          </p:cNvPr>
          <p:cNvSpPr/>
          <p:nvPr/>
        </p:nvSpPr>
        <p:spPr>
          <a:xfrm>
            <a:off x="8733175" y="1789067"/>
            <a:ext cx="1093576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en-CN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39FCDB-526D-5D41-85E4-526D01CD861D}"/>
              </a:ext>
            </a:extLst>
          </p:cNvPr>
          <p:cNvSpPr/>
          <p:nvPr/>
        </p:nvSpPr>
        <p:spPr>
          <a:xfrm>
            <a:off x="8745490" y="4447852"/>
            <a:ext cx="1096307" cy="76892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dirty="0"/>
              <a:t>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E250F3-37CC-4643-9290-B38D47AF1B86}"/>
              </a:ext>
            </a:extLst>
          </p:cNvPr>
          <p:cNvSpPr/>
          <p:nvPr/>
        </p:nvSpPr>
        <p:spPr>
          <a:xfrm>
            <a:off x="7957319" y="602672"/>
            <a:ext cx="2478205" cy="7689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特征提取</a:t>
            </a:r>
            <a:endParaRPr lang="en-US" dirty="0"/>
          </a:p>
          <a:p>
            <a:pPr algn="ctr"/>
            <a:r>
              <a:rPr lang="en-US" dirty="0"/>
              <a:t>F</a:t>
            </a:r>
            <a:r>
              <a:rPr lang="en-CN" dirty="0"/>
              <a:t>e</a:t>
            </a:r>
            <a:r>
              <a:rPr lang="en-US" altLang="zh-CN" dirty="0" err="1"/>
              <a:t>ature</a:t>
            </a:r>
            <a:r>
              <a:rPr lang="zh-CN" altLang="en-US" dirty="0"/>
              <a:t> </a:t>
            </a:r>
            <a:r>
              <a:rPr lang="en-US" altLang="zh-CN" dirty="0"/>
              <a:t>extractor</a:t>
            </a:r>
            <a:endParaRPr lang="en-CN" dirty="0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C6F98627-B213-8944-A68A-9E440067C19B}"/>
              </a:ext>
            </a:extLst>
          </p:cNvPr>
          <p:cNvSpPr/>
          <p:nvPr/>
        </p:nvSpPr>
        <p:spPr>
          <a:xfrm>
            <a:off x="6575330" y="450484"/>
            <a:ext cx="1049427" cy="1059872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New</a:t>
            </a:r>
          </a:p>
          <a:p>
            <a:pPr algn="ctr"/>
            <a:r>
              <a:rPr lang="en-CN" dirty="0"/>
              <a:t>Data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EF12301-5092-F34A-A119-4277D86AAA6E}"/>
              </a:ext>
            </a:extLst>
          </p:cNvPr>
          <p:cNvSpPr/>
          <p:nvPr/>
        </p:nvSpPr>
        <p:spPr>
          <a:xfrm>
            <a:off x="1943100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5867BC9-65F4-9D47-B8E1-199E6570FE2F}"/>
              </a:ext>
            </a:extLst>
          </p:cNvPr>
          <p:cNvSpPr/>
          <p:nvPr/>
        </p:nvSpPr>
        <p:spPr>
          <a:xfrm>
            <a:off x="4829243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B7F1023-2716-C64E-AA20-B309F75F5CE1}"/>
              </a:ext>
            </a:extLst>
          </p:cNvPr>
          <p:cNvSpPr/>
          <p:nvPr/>
        </p:nvSpPr>
        <p:spPr>
          <a:xfrm>
            <a:off x="6309688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28DB559-FA3E-1E42-945C-7F6C3FDF3812}"/>
              </a:ext>
            </a:extLst>
          </p:cNvPr>
          <p:cNvSpPr/>
          <p:nvPr/>
        </p:nvSpPr>
        <p:spPr>
          <a:xfrm>
            <a:off x="8295024" y="3626423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71BD7EE-3226-2E4D-94A2-785BC6999E45}"/>
              </a:ext>
            </a:extLst>
          </p:cNvPr>
          <p:cNvSpPr/>
          <p:nvPr/>
        </p:nvSpPr>
        <p:spPr>
          <a:xfrm rot="5400000">
            <a:off x="9165716" y="4268924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CA321F0-95D1-9243-829F-FBA9FD23D836}"/>
              </a:ext>
            </a:extLst>
          </p:cNvPr>
          <p:cNvSpPr/>
          <p:nvPr/>
        </p:nvSpPr>
        <p:spPr>
          <a:xfrm rot="5400000">
            <a:off x="9160467" y="2862688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72F4BE6-10F3-1940-BA5C-3A339B54A29C}"/>
              </a:ext>
            </a:extLst>
          </p:cNvPr>
          <p:cNvSpPr/>
          <p:nvPr/>
        </p:nvSpPr>
        <p:spPr>
          <a:xfrm rot="5400000">
            <a:off x="9160466" y="1519615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50F0CC0-7704-9441-843B-8C3CB9B4813D}"/>
              </a:ext>
            </a:extLst>
          </p:cNvPr>
          <p:cNvSpPr/>
          <p:nvPr/>
        </p:nvSpPr>
        <p:spPr>
          <a:xfrm>
            <a:off x="7671542" y="898810"/>
            <a:ext cx="238991" cy="176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E85B8B-D2A2-9545-97D8-322AFF754DC2}"/>
              </a:ext>
            </a:extLst>
          </p:cNvPr>
          <p:cNvSpPr txBox="1"/>
          <p:nvPr/>
        </p:nvSpPr>
        <p:spPr>
          <a:xfrm>
            <a:off x="529936" y="5961758"/>
            <a:ext cx="836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What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Learning?</a:t>
            </a:r>
            <a:endParaRPr lang="en-CN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6B9FB84-1EBE-364B-8D3C-16B8F1B1EABA}"/>
              </a:ext>
            </a:extLst>
          </p:cNvPr>
          <p:cNvSpPr/>
          <p:nvPr/>
        </p:nvSpPr>
        <p:spPr>
          <a:xfrm>
            <a:off x="5943600" y="4237752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X1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[0.1,</a:t>
            </a:r>
            <a:r>
              <a:rPr lang="zh-CN" altLang="en-US" sz="800" dirty="0"/>
              <a:t> </a:t>
            </a:r>
            <a:r>
              <a:rPr lang="en-US" altLang="zh-CN" sz="800" dirty="0"/>
              <a:t>0.21,</a:t>
            </a:r>
            <a:r>
              <a:rPr lang="zh-CN" altLang="en-US" sz="800" dirty="0"/>
              <a:t> </a:t>
            </a:r>
            <a:r>
              <a:rPr lang="en-US" altLang="zh-CN" sz="800" dirty="0"/>
              <a:t>0.33,</a:t>
            </a:r>
            <a:r>
              <a:rPr lang="zh-CN" altLang="en-US" sz="800" dirty="0"/>
              <a:t> </a:t>
            </a:r>
            <a:r>
              <a:rPr lang="en-US" altLang="zh-CN" sz="800" dirty="0"/>
              <a:t>0.98]</a:t>
            </a:r>
            <a:endParaRPr lang="en-CN" sz="8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7F18A54-835A-5D4E-85BF-D73A2AB574E0}"/>
              </a:ext>
            </a:extLst>
          </p:cNvPr>
          <p:cNvSpPr/>
          <p:nvPr/>
        </p:nvSpPr>
        <p:spPr>
          <a:xfrm>
            <a:off x="7624757" y="4254724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Y1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[0,</a:t>
            </a:r>
            <a:r>
              <a:rPr lang="zh-CN" altLang="en-US" sz="800" dirty="0"/>
              <a:t> </a:t>
            </a:r>
            <a:r>
              <a:rPr lang="en-US" altLang="zh-CN" sz="800" dirty="0"/>
              <a:t>0,</a:t>
            </a:r>
            <a:r>
              <a:rPr lang="zh-CN" altLang="en-US" sz="800" dirty="0"/>
              <a:t> </a:t>
            </a:r>
            <a:r>
              <a:rPr lang="en-US" altLang="zh-CN" sz="800" dirty="0"/>
              <a:t>1]</a:t>
            </a:r>
            <a:endParaRPr lang="en-CN" sz="8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1B5013-0397-CD49-92F2-00C4E5CC6D65}"/>
              </a:ext>
            </a:extLst>
          </p:cNvPr>
          <p:cNvSpPr/>
          <p:nvPr/>
        </p:nvSpPr>
        <p:spPr>
          <a:xfrm>
            <a:off x="5943600" y="4753084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X2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[0.23,</a:t>
            </a:r>
            <a:r>
              <a:rPr lang="zh-CN" altLang="en-US" sz="800" dirty="0"/>
              <a:t> </a:t>
            </a:r>
            <a:r>
              <a:rPr lang="en-US" altLang="zh-CN" sz="800" dirty="0"/>
              <a:t>0.98,</a:t>
            </a:r>
            <a:r>
              <a:rPr lang="zh-CN" altLang="en-US" sz="800" dirty="0"/>
              <a:t> </a:t>
            </a:r>
            <a:r>
              <a:rPr lang="en-US" altLang="zh-CN" sz="800" dirty="0"/>
              <a:t>0.33,</a:t>
            </a:r>
            <a:r>
              <a:rPr lang="zh-CN" altLang="en-US" sz="800" dirty="0"/>
              <a:t> </a:t>
            </a:r>
            <a:r>
              <a:rPr lang="en-US" altLang="zh-CN" sz="800" dirty="0"/>
              <a:t>0.98]</a:t>
            </a:r>
            <a:endParaRPr lang="en-CN" sz="8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49EE6FE-00EE-464D-AB7F-E762A16E287D}"/>
              </a:ext>
            </a:extLst>
          </p:cNvPr>
          <p:cNvSpPr/>
          <p:nvPr/>
        </p:nvSpPr>
        <p:spPr>
          <a:xfrm>
            <a:off x="7624757" y="4770056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Y2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0,</a:t>
            </a:r>
            <a:r>
              <a:rPr lang="zh-CN" altLang="en-US" sz="800" dirty="0"/>
              <a:t> </a:t>
            </a:r>
            <a:r>
              <a:rPr lang="en-US" altLang="zh-CN" sz="800" dirty="0"/>
              <a:t>1,</a:t>
            </a:r>
            <a:r>
              <a:rPr lang="zh-CN" altLang="en-US" sz="800" dirty="0"/>
              <a:t> </a:t>
            </a:r>
            <a:r>
              <a:rPr lang="en-US" altLang="zh-CN" sz="800" dirty="0"/>
              <a:t>0]</a:t>
            </a:r>
            <a:endParaRPr lang="en-CN" sz="8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2D726B-BDA5-EB44-8B8A-41AA6A064EE1}"/>
              </a:ext>
            </a:extLst>
          </p:cNvPr>
          <p:cNvSpPr/>
          <p:nvPr/>
        </p:nvSpPr>
        <p:spPr>
          <a:xfrm>
            <a:off x="5943600" y="5276620"/>
            <a:ext cx="1506682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X3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[0.143,</a:t>
            </a:r>
            <a:r>
              <a:rPr lang="zh-CN" altLang="en-US" sz="800" dirty="0"/>
              <a:t> </a:t>
            </a:r>
            <a:r>
              <a:rPr lang="en-US" altLang="zh-CN" sz="800" dirty="0"/>
              <a:t>0.87</a:t>
            </a:r>
            <a:r>
              <a:rPr lang="zh-CN" altLang="en-US" sz="800" dirty="0"/>
              <a:t> </a:t>
            </a:r>
            <a:r>
              <a:rPr lang="en-US" altLang="zh-CN" sz="800" dirty="0"/>
              <a:t>0.1</a:t>
            </a:r>
            <a:r>
              <a:rPr lang="zh-CN" altLang="en-US" sz="800" dirty="0"/>
              <a:t> </a:t>
            </a:r>
            <a:r>
              <a:rPr lang="en-US" altLang="zh-CN" sz="800" dirty="0"/>
              <a:t>0.98]</a:t>
            </a:r>
            <a:endParaRPr lang="en-CN" sz="8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17639D-B3FC-6446-8B2B-B98DEEAB9F3E}"/>
              </a:ext>
            </a:extLst>
          </p:cNvPr>
          <p:cNvSpPr/>
          <p:nvPr/>
        </p:nvSpPr>
        <p:spPr>
          <a:xfrm>
            <a:off x="7624757" y="5293592"/>
            <a:ext cx="933037" cy="41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/>
              <a:t>Y3</a:t>
            </a:r>
            <a:r>
              <a:rPr lang="zh-CN" altLang="en-US" sz="800" dirty="0"/>
              <a:t> </a:t>
            </a:r>
            <a:r>
              <a:rPr lang="en-US" altLang="zh-CN" sz="800" dirty="0"/>
              <a:t>=</a:t>
            </a:r>
            <a:r>
              <a:rPr lang="zh-CN" altLang="en-US" sz="800" dirty="0"/>
              <a:t> </a:t>
            </a:r>
            <a:r>
              <a:rPr lang="en-US" altLang="zh-CN" sz="800" dirty="0"/>
              <a:t>[1,</a:t>
            </a:r>
            <a:r>
              <a:rPr lang="zh-CN" altLang="en-US" sz="800" dirty="0"/>
              <a:t> </a:t>
            </a:r>
            <a:r>
              <a:rPr lang="en-US" altLang="zh-CN" sz="800" dirty="0"/>
              <a:t>0,</a:t>
            </a:r>
            <a:r>
              <a:rPr lang="zh-CN" altLang="en-US" sz="800" dirty="0"/>
              <a:t> </a:t>
            </a:r>
            <a:r>
              <a:rPr lang="en-US" altLang="zh-CN" sz="800" dirty="0"/>
              <a:t>0]</a:t>
            </a:r>
            <a:endParaRPr lang="en-CN" sz="800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FC25E53-FEDD-F343-970F-235057CB103A}"/>
              </a:ext>
            </a:extLst>
          </p:cNvPr>
          <p:cNvSpPr/>
          <p:nvPr/>
        </p:nvSpPr>
        <p:spPr>
          <a:xfrm>
            <a:off x="5699760" y="4124960"/>
            <a:ext cx="3033415" cy="1757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FB11EDA-8308-104D-8B8A-28B7BDECB09B}"/>
              </a:ext>
            </a:extLst>
          </p:cNvPr>
          <p:cNvSpPr/>
          <p:nvPr/>
        </p:nvSpPr>
        <p:spPr>
          <a:xfrm>
            <a:off x="3327401" y="5882639"/>
            <a:ext cx="2301239" cy="5994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3148928-3BC1-1648-97B2-EE90BC96EEDD}"/>
              </a:ext>
            </a:extLst>
          </p:cNvPr>
          <p:cNvSpPr/>
          <p:nvPr/>
        </p:nvSpPr>
        <p:spPr>
          <a:xfrm>
            <a:off x="5827425" y="4197923"/>
            <a:ext cx="1735592" cy="16128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DB4F2C7-2AA2-0149-8766-E27F4AE74F02}"/>
              </a:ext>
            </a:extLst>
          </p:cNvPr>
          <p:cNvSpPr/>
          <p:nvPr/>
        </p:nvSpPr>
        <p:spPr>
          <a:xfrm>
            <a:off x="6145094" y="5969006"/>
            <a:ext cx="2715746" cy="39270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3F9B96-43B8-B148-B3BB-790DC04A88C4}"/>
              </a:ext>
            </a:extLst>
          </p:cNvPr>
          <p:cNvSpPr/>
          <p:nvPr/>
        </p:nvSpPr>
        <p:spPr>
          <a:xfrm>
            <a:off x="10002132" y="4707167"/>
            <a:ext cx="1442720" cy="628423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Grad</a:t>
            </a:r>
            <a:r>
              <a:rPr lang="en-US" altLang="zh-CN" dirty="0" err="1"/>
              <a:t>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endParaRPr lang="en-CN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6FB5F1-714E-DD49-97B8-9A54124FCB47}"/>
              </a:ext>
            </a:extLst>
          </p:cNvPr>
          <p:cNvCxnSpPr>
            <a:cxnSpLocks/>
            <a:stCxn id="35" idx="3"/>
            <a:endCxn id="31" idx="3"/>
          </p:cNvCxnSpPr>
          <p:nvPr/>
        </p:nvCxnSpPr>
        <p:spPr>
          <a:xfrm flipH="1" flipV="1">
            <a:off x="8733175" y="5003800"/>
            <a:ext cx="2711677" cy="1757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DC8E43-4354-3342-B350-66A2F71B2902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5699760" y="5335590"/>
            <a:ext cx="5023732" cy="82076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117BEFA-6383-AB4C-B753-FCAD04D0DF5E}"/>
              </a:ext>
            </a:extLst>
          </p:cNvPr>
          <p:cNvSpPr/>
          <p:nvPr/>
        </p:nvSpPr>
        <p:spPr>
          <a:xfrm>
            <a:off x="10160398" y="2963466"/>
            <a:ext cx="1467234" cy="662957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L</a:t>
            </a:r>
            <a:r>
              <a:rPr lang="en-CN" dirty="0">
                <a:solidFill>
                  <a:schemeClr val="lt1"/>
                </a:solidFill>
              </a:rPr>
              <a:t>oss</a:t>
            </a:r>
            <a:r>
              <a:rPr lang="zh-CN" altLang="en-US" dirty="0">
                <a:solidFill>
                  <a:schemeClr val="lt1"/>
                </a:solidFill>
              </a:rPr>
              <a:t> </a:t>
            </a:r>
            <a:r>
              <a:rPr lang="en-US" altLang="zh-CN" dirty="0">
                <a:solidFill>
                  <a:schemeClr val="lt1"/>
                </a:solidFill>
              </a:rPr>
              <a:t>function</a:t>
            </a:r>
            <a:endParaRPr lang="en-CN" dirty="0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C4745538-5F10-4D43-9E86-B5118960B05B}"/>
                  </a:ext>
                </a:extLst>
              </p:cNvPr>
              <p:cNvSpPr/>
              <p:nvPr/>
            </p:nvSpPr>
            <p:spPr>
              <a:xfrm>
                <a:off x="8160969" y="2959522"/>
                <a:ext cx="507099" cy="562014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C4745538-5F10-4D43-9E86-B5118960B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969" y="2959522"/>
                <a:ext cx="507099" cy="56201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62C3C1EC-190B-E244-92C6-DAC50F62AB8B}"/>
              </a:ext>
            </a:extLst>
          </p:cNvPr>
          <p:cNvSpPr/>
          <p:nvPr/>
        </p:nvSpPr>
        <p:spPr>
          <a:xfrm>
            <a:off x="7806100" y="2454771"/>
            <a:ext cx="472928" cy="41722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A9F88EB-529D-6C46-89FF-6742285B5375}"/>
              </a:ext>
            </a:extLst>
          </p:cNvPr>
          <p:cNvSpPr/>
          <p:nvPr/>
        </p:nvSpPr>
        <p:spPr>
          <a:xfrm>
            <a:off x="9460178" y="2811192"/>
            <a:ext cx="472928" cy="41722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CN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96FABB5-0B87-564E-B017-FE1145E5BD89}"/>
              </a:ext>
            </a:extLst>
          </p:cNvPr>
          <p:cNvSpPr/>
          <p:nvPr/>
        </p:nvSpPr>
        <p:spPr>
          <a:xfrm>
            <a:off x="10723492" y="2430045"/>
            <a:ext cx="472928" cy="41722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A97E78E-CE20-A84A-89DA-4E52D32076CC}"/>
              </a:ext>
            </a:extLst>
          </p:cNvPr>
          <p:cNvSpPr/>
          <p:nvPr/>
        </p:nvSpPr>
        <p:spPr>
          <a:xfrm>
            <a:off x="10250564" y="4220860"/>
            <a:ext cx="472928" cy="417223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81" name="Curved Left Arrow 80">
            <a:extLst>
              <a:ext uri="{FF2B5EF4-FFF2-40B4-BE49-F238E27FC236}">
                <a16:creationId xmlns:a16="http://schemas.microsoft.com/office/drawing/2014/main" id="{BA61F514-9B29-774F-8522-12F7129ED9D5}"/>
              </a:ext>
            </a:extLst>
          </p:cNvPr>
          <p:cNvSpPr/>
          <p:nvPr/>
        </p:nvSpPr>
        <p:spPr>
          <a:xfrm>
            <a:off x="8397433" y="2509266"/>
            <a:ext cx="3360557" cy="2079090"/>
          </a:xfrm>
          <a:prstGeom prst="curvedLeftArrow">
            <a:avLst>
              <a:gd name="adj1" fmla="val 5371"/>
              <a:gd name="adj2" fmla="val 13076"/>
              <a:gd name="adj3" fmla="val 2765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F7F0329-CA26-434C-B270-9D39EF217418}"/>
              </a:ext>
            </a:extLst>
          </p:cNvPr>
          <p:cNvSpPr/>
          <p:nvPr/>
        </p:nvSpPr>
        <p:spPr>
          <a:xfrm>
            <a:off x="10194831" y="3328258"/>
            <a:ext cx="1467233" cy="61237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CN" dirty="0"/>
              <a:t>c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endParaRPr lang="en-CN" dirty="0"/>
          </a:p>
        </p:txBody>
      </p:sp>
      <p:sp>
        <p:nvSpPr>
          <p:cNvPr id="83" name="Striped Right Arrow 82">
            <a:extLst>
              <a:ext uri="{FF2B5EF4-FFF2-40B4-BE49-F238E27FC236}">
                <a16:creationId xmlns:a16="http://schemas.microsoft.com/office/drawing/2014/main" id="{1FAE20D6-92CC-E54D-A361-99D8312A7A04}"/>
              </a:ext>
            </a:extLst>
          </p:cNvPr>
          <p:cNvSpPr/>
          <p:nvPr/>
        </p:nvSpPr>
        <p:spPr>
          <a:xfrm>
            <a:off x="9805855" y="3555052"/>
            <a:ext cx="409872" cy="2341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2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" grpId="0" animBg="1"/>
      <p:bldP spid="6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62818-E5C3-5941-9B6F-11D58919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sz="6600"/>
              <a:t>Programming – lecture-09</a:t>
            </a:r>
            <a:endParaRPr lang="en-US" sz="6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CB853-D6A2-A54B-89BD-F3881F11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61" y="2087881"/>
            <a:ext cx="3142864" cy="26822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zh-CN" cap="all"/>
              <a:t>How can computer recognize images?</a:t>
            </a:r>
            <a:endParaRPr lang="en-US" cap="all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4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52812-0223-3446-9864-B215D501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summary</a:t>
            </a:r>
            <a:endParaRPr lang="en-C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CDA70B-4182-D14D-8819-3E050E00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9" y="828800"/>
            <a:ext cx="6812042" cy="5436075"/>
          </a:xfrm>
        </p:spPr>
        <p:txBody>
          <a:bodyPr anchor="ctr">
            <a:normAutofit/>
          </a:bodyPr>
          <a:lstStyle/>
          <a:p>
            <a:pPr>
              <a:lnSpc>
                <a:spcPct val="2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networks?</a:t>
            </a:r>
          </a:p>
          <a:p>
            <a:pPr>
              <a:lnSpc>
                <a:spcPct val="2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CNNs</a:t>
            </a:r>
          </a:p>
          <a:p>
            <a:pPr>
              <a:lnSpc>
                <a:spcPct val="2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Filters,</a:t>
            </a:r>
            <a:r>
              <a:rPr lang="zh-CN" altLang="en-US" dirty="0"/>
              <a:t> </a:t>
            </a:r>
            <a:r>
              <a:rPr lang="en-US" altLang="zh-CN" dirty="0"/>
              <a:t>Padding,</a:t>
            </a:r>
            <a:r>
              <a:rPr lang="zh-CN" altLang="en-US" dirty="0"/>
              <a:t> </a:t>
            </a:r>
            <a:r>
              <a:rPr lang="en-US" altLang="zh-CN" dirty="0"/>
              <a:t>Strides,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</a:p>
          <a:p>
            <a:pPr>
              <a:lnSpc>
                <a:spcPct val="2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Sharing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Invariance</a:t>
            </a:r>
          </a:p>
        </p:txBody>
      </p:sp>
    </p:spTree>
    <p:extLst>
      <p:ext uri="{BB962C8B-B14F-4D97-AF65-F5344CB8AC3E}">
        <p14:creationId xmlns:p14="http://schemas.microsoft.com/office/powerpoint/2010/main" val="27090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6727-55CF-2F48-A096-D7D3F528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Le-Net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0202-E99D-E346-9662-F14A3CA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altLang="zh-CN" dirty="0"/>
              <a:t>Yann</a:t>
            </a:r>
            <a:r>
              <a:rPr lang="zh-CN" altLang="en-US" dirty="0"/>
              <a:t> </a:t>
            </a:r>
            <a:r>
              <a:rPr lang="en-US" altLang="zh-CN" dirty="0" err="1"/>
              <a:t>LeCun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1998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4E3C8-4AC4-354F-BA64-5DEA4F720D33}"/>
              </a:ext>
            </a:extLst>
          </p:cNvPr>
          <p:cNvSpPr/>
          <p:nvPr/>
        </p:nvSpPr>
        <p:spPr>
          <a:xfrm>
            <a:off x="172139" y="2781484"/>
            <a:ext cx="2405269" cy="21269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58D9EFF4-ACE8-1E4A-9385-4598984796F7}"/>
              </a:ext>
            </a:extLst>
          </p:cNvPr>
          <p:cNvSpPr/>
          <p:nvPr/>
        </p:nvSpPr>
        <p:spPr>
          <a:xfrm>
            <a:off x="2725945" y="2757693"/>
            <a:ext cx="2186610" cy="2011938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</a:p>
          <a:p>
            <a:pPr algn="ctr"/>
            <a:r>
              <a:rPr lang="en-US" altLang="zh-CN" sz="1100" dirty="0"/>
              <a:t>5</a:t>
            </a:r>
            <a:r>
              <a:rPr lang="zh-CN" altLang="en-US" sz="1100" dirty="0"/>
              <a:t> * </a:t>
            </a:r>
            <a:r>
              <a:rPr lang="en-US" altLang="zh-CN" sz="1100" dirty="0"/>
              <a:t>5,</a:t>
            </a:r>
            <a:r>
              <a:rPr lang="zh-CN" altLang="en-US" sz="1100" dirty="0"/>
              <a:t> </a:t>
            </a:r>
            <a:r>
              <a:rPr lang="en-US" altLang="zh-CN" sz="1100" dirty="0"/>
              <a:t>s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1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76A294D-EE3F-FC47-9CC5-CB4D1A72B2CD}"/>
              </a:ext>
            </a:extLst>
          </p:cNvPr>
          <p:cNvSpPr/>
          <p:nvPr/>
        </p:nvSpPr>
        <p:spPr>
          <a:xfrm>
            <a:off x="5003718" y="2757693"/>
            <a:ext cx="1573629" cy="1578665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CN" dirty="0"/>
              <a:t>ool</a:t>
            </a:r>
            <a:r>
              <a:rPr lang="en-US" altLang="zh-CN" dirty="0" err="1"/>
              <a:t>ing</a:t>
            </a:r>
            <a:endParaRPr lang="en-US" altLang="zh-CN" dirty="0"/>
          </a:p>
          <a:p>
            <a:pPr algn="ctr"/>
            <a:r>
              <a:rPr lang="en-US" altLang="zh-CN" sz="1200" dirty="0"/>
              <a:t>F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2,S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2</a:t>
            </a:r>
            <a:endParaRPr lang="en-CN" sz="1200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3F9AA241-3070-5D42-A89B-8A764F740A58}"/>
              </a:ext>
            </a:extLst>
          </p:cNvPr>
          <p:cNvSpPr/>
          <p:nvPr/>
        </p:nvSpPr>
        <p:spPr>
          <a:xfrm>
            <a:off x="6762583" y="2781484"/>
            <a:ext cx="1358418" cy="1323192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</a:p>
          <a:p>
            <a:pPr algn="ctr"/>
            <a:r>
              <a:rPr lang="en-US" altLang="zh-CN" sz="1100" dirty="0"/>
              <a:t>5</a:t>
            </a:r>
            <a:r>
              <a:rPr lang="zh-CN" altLang="en-US" sz="1100" dirty="0"/>
              <a:t> * </a:t>
            </a:r>
            <a:r>
              <a:rPr lang="en-US" altLang="zh-CN" sz="1100" dirty="0"/>
              <a:t>5,</a:t>
            </a:r>
            <a:r>
              <a:rPr lang="zh-CN" altLang="en-US" sz="1100" dirty="0"/>
              <a:t> </a:t>
            </a:r>
            <a:r>
              <a:rPr lang="en-US" altLang="zh-CN" sz="1100" dirty="0"/>
              <a:t>s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1</a:t>
            </a:r>
            <a:endParaRPr lang="en-CN" sz="1100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BE7C6E7-0E2E-FA43-BDD5-F3D2C3BA87D9}"/>
              </a:ext>
            </a:extLst>
          </p:cNvPr>
          <p:cNvSpPr/>
          <p:nvPr/>
        </p:nvSpPr>
        <p:spPr>
          <a:xfrm>
            <a:off x="8247458" y="2781484"/>
            <a:ext cx="1095325" cy="1055020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Pooling</a:t>
            </a:r>
          </a:p>
          <a:p>
            <a:pPr algn="ctr"/>
            <a:r>
              <a:rPr lang="en-US" altLang="zh-CN" sz="900" dirty="0"/>
              <a:t>F</a:t>
            </a:r>
            <a:r>
              <a:rPr lang="zh-CN" altLang="en-US" sz="900" dirty="0"/>
              <a:t> </a:t>
            </a:r>
            <a:r>
              <a:rPr lang="en-US" altLang="zh-CN" sz="900" dirty="0"/>
              <a:t>=</a:t>
            </a:r>
            <a:r>
              <a:rPr lang="zh-CN" altLang="en-US" sz="900" dirty="0"/>
              <a:t> </a:t>
            </a:r>
            <a:r>
              <a:rPr lang="en-US" altLang="zh-CN" sz="900" dirty="0"/>
              <a:t>2,</a:t>
            </a:r>
            <a:r>
              <a:rPr lang="zh-CN" altLang="en-US" sz="900" dirty="0"/>
              <a:t> </a:t>
            </a:r>
            <a:r>
              <a:rPr lang="en-US" altLang="zh-CN" sz="900" dirty="0"/>
              <a:t>S</a:t>
            </a:r>
            <a:r>
              <a:rPr lang="zh-CN" altLang="en-US" sz="900" dirty="0"/>
              <a:t> </a:t>
            </a:r>
            <a:r>
              <a:rPr lang="en-US" altLang="zh-CN" sz="900" dirty="0"/>
              <a:t>=</a:t>
            </a:r>
            <a:r>
              <a:rPr lang="zh-CN" altLang="en-US" sz="900" dirty="0"/>
              <a:t> </a:t>
            </a:r>
            <a:r>
              <a:rPr lang="en-US" altLang="zh-CN" sz="900" dirty="0"/>
              <a:t>2</a:t>
            </a:r>
            <a:endParaRPr lang="en-CN" sz="9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F78D2-52F6-0448-B5C8-C3C5C4D96E52}"/>
              </a:ext>
            </a:extLst>
          </p:cNvPr>
          <p:cNvSpPr/>
          <p:nvPr/>
        </p:nvSpPr>
        <p:spPr>
          <a:xfrm>
            <a:off x="9582409" y="1441254"/>
            <a:ext cx="463192" cy="40551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73542A-9836-BC42-B821-05A0AEDB2B55}"/>
              </a:ext>
            </a:extLst>
          </p:cNvPr>
          <p:cNvSpPr/>
          <p:nvPr/>
        </p:nvSpPr>
        <p:spPr>
          <a:xfrm>
            <a:off x="10421315" y="2065867"/>
            <a:ext cx="418704" cy="297327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A864B8-9A54-F142-9F2B-159319A8EFF9}"/>
                  </a:ext>
                </a:extLst>
              </p14:cNvPr>
              <p14:cNvContentPartPr/>
              <p14:nvPr/>
            </p14:nvContentPartPr>
            <p14:xfrm>
              <a:off x="915667" y="3182676"/>
              <a:ext cx="659520" cy="1323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A864B8-9A54-F142-9F2B-159319A8EF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667" y="3173676"/>
                <a:ext cx="677160" cy="13406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F2B3003-4CAB-0A44-885A-033E81AE22A9}"/>
              </a:ext>
            </a:extLst>
          </p:cNvPr>
          <p:cNvSpPr txBox="1"/>
          <p:nvPr/>
        </p:nvSpPr>
        <p:spPr>
          <a:xfrm>
            <a:off x="936676" y="520527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 * </a:t>
            </a:r>
            <a:r>
              <a:rPr lang="en-US" altLang="zh-CN" dirty="0"/>
              <a:t>32</a:t>
            </a:r>
            <a:r>
              <a:rPr lang="zh-CN" altLang="en-US" dirty="0"/>
              <a:t> * </a:t>
            </a:r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9C7AC-23C3-0841-AFB9-F400248B8D22}"/>
              </a:ext>
            </a:extLst>
          </p:cNvPr>
          <p:cNvSpPr txBox="1"/>
          <p:nvPr/>
        </p:nvSpPr>
        <p:spPr>
          <a:xfrm>
            <a:off x="3074750" y="520059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72B9A4-C37D-6F44-BBA4-F913906A453F}"/>
              </a:ext>
            </a:extLst>
          </p:cNvPr>
          <p:cNvSpPr txBox="1"/>
          <p:nvPr/>
        </p:nvSpPr>
        <p:spPr>
          <a:xfrm>
            <a:off x="5087907" y="520059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r>
              <a:rPr lang="zh-CN" altLang="en-US" dirty="0"/>
              <a:t> * </a:t>
            </a:r>
            <a:r>
              <a:rPr lang="en-US" altLang="zh-CN" dirty="0"/>
              <a:t>14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D60B85-E156-834E-9848-A75FF7F82F79}"/>
              </a:ext>
            </a:extLst>
          </p:cNvPr>
          <p:cNvSpPr txBox="1"/>
          <p:nvPr/>
        </p:nvSpPr>
        <p:spPr>
          <a:xfrm>
            <a:off x="6622766" y="520059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A7297-429E-C64B-9D7C-ED3A1D1B5204}"/>
              </a:ext>
            </a:extLst>
          </p:cNvPr>
          <p:cNvSpPr txBox="1"/>
          <p:nvPr/>
        </p:nvSpPr>
        <p:spPr>
          <a:xfrm>
            <a:off x="8185328" y="515365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 * </a:t>
            </a:r>
            <a:r>
              <a:rPr lang="en-US" altLang="zh-CN" dirty="0"/>
              <a:t>5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2D2B89-5C02-354F-8617-15F8BFBDD1F1}"/>
              </a:ext>
            </a:extLst>
          </p:cNvPr>
          <p:cNvSpPr txBox="1"/>
          <p:nvPr/>
        </p:nvSpPr>
        <p:spPr>
          <a:xfrm>
            <a:off x="9509877" y="575190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120</a:t>
            </a:r>
            <a:endParaRPr lang="en-C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8AE7F-A94D-C040-ADC0-791A1A14BAF2}"/>
              </a:ext>
            </a:extLst>
          </p:cNvPr>
          <p:cNvSpPr txBox="1"/>
          <p:nvPr/>
        </p:nvSpPr>
        <p:spPr>
          <a:xfrm>
            <a:off x="10398522" y="57647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84</a:t>
            </a:r>
            <a:endParaRPr lang="en-CN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4A81FB-60AD-5640-B51F-07CC30FD80F2}"/>
              </a:ext>
            </a:extLst>
          </p:cNvPr>
          <p:cNvSpPr/>
          <p:nvPr/>
        </p:nvSpPr>
        <p:spPr>
          <a:xfrm>
            <a:off x="11252718" y="3044633"/>
            <a:ext cx="418704" cy="92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2FE623-D89B-9C42-80C4-0E470BD4C403}"/>
              </a:ext>
            </a:extLst>
          </p:cNvPr>
          <p:cNvSpPr txBox="1"/>
          <p:nvPr/>
        </p:nvSpPr>
        <p:spPr>
          <a:xfrm>
            <a:off x="11170147" y="57519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052B0A-F3E9-604F-B84B-4DDD922F602B}"/>
              </a:ext>
            </a:extLst>
          </p:cNvPr>
          <p:cNvSpPr/>
          <p:nvPr/>
        </p:nvSpPr>
        <p:spPr>
          <a:xfrm>
            <a:off x="4025348" y="5933661"/>
            <a:ext cx="4222110" cy="6559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Tanh,</a:t>
            </a:r>
            <a:r>
              <a:rPr lang="zh-CN" altLang="en-US" dirty="0"/>
              <a:t> </a:t>
            </a:r>
            <a:r>
              <a:rPr lang="en-US" altLang="zh-CN" dirty="0"/>
              <a:t>Sigmoid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5248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4" grpId="0"/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FBB2-673B-9049-BBD5-9D6E8604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Alex</a:t>
            </a:r>
            <a:r>
              <a:rPr lang="en-US" altLang="zh-CN" dirty="0"/>
              <a:t>-net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B1EFF-5162-3140-AD44-6DE690A8C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6" y="2241459"/>
            <a:ext cx="10131425" cy="3649133"/>
          </a:xfrm>
        </p:spPr>
        <p:txBody>
          <a:bodyPr anchor="t"/>
          <a:lstStyle/>
          <a:p>
            <a:r>
              <a:rPr lang="en-US" altLang="zh-CN" dirty="0"/>
              <a:t>Alex</a:t>
            </a:r>
            <a:r>
              <a:rPr lang="zh-CN" altLang="en-US" dirty="0"/>
              <a:t> </a:t>
            </a:r>
            <a:r>
              <a:rPr lang="en-US" altLang="zh-CN" dirty="0" err="1"/>
              <a:t>Krizhevsky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Hinton,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endParaRPr lang="en-C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579862-EB54-6A44-B719-4CC287307FF7}"/>
              </a:ext>
            </a:extLst>
          </p:cNvPr>
          <p:cNvGraphicFramePr>
            <a:graphicFrameLocks noGrp="1"/>
          </p:cNvGraphicFramePr>
          <p:nvPr/>
        </p:nvGraphicFramePr>
        <p:xfrm>
          <a:off x="1086538" y="3027750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EB8862-BAAB-574B-8F37-4E6E6A4B6B5B}"/>
              </a:ext>
            </a:extLst>
          </p:cNvPr>
          <p:cNvGraphicFramePr>
            <a:graphicFrameLocks noGrp="1"/>
          </p:cNvGraphicFramePr>
          <p:nvPr/>
        </p:nvGraphicFramePr>
        <p:xfrm>
          <a:off x="755375" y="3228375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F1233BD-293F-7148-BF33-323143037120}"/>
              </a:ext>
            </a:extLst>
          </p:cNvPr>
          <p:cNvGraphicFramePr>
            <a:graphicFrameLocks noGrp="1"/>
          </p:cNvGraphicFramePr>
          <p:nvPr/>
        </p:nvGraphicFramePr>
        <p:xfrm>
          <a:off x="573157" y="3429000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7" name="Cube 6">
            <a:extLst>
              <a:ext uri="{FF2B5EF4-FFF2-40B4-BE49-F238E27FC236}">
                <a16:creationId xmlns:a16="http://schemas.microsoft.com/office/drawing/2014/main" id="{980F83FB-92BC-2E41-A20B-F1667B964563}"/>
              </a:ext>
            </a:extLst>
          </p:cNvPr>
          <p:cNvSpPr/>
          <p:nvPr/>
        </p:nvSpPr>
        <p:spPr>
          <a:xfrm>
            <a:off x="4087342" y="1912547"/>
            <a:ext cx="1939718" cy="1824566"/>
          </a:xfrm>
          <a:prstGeom prst="cube">
            <a:avLst>
              <a:gd name="adj" fmla="val 49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</a:p>
          <a:p>
            <a:pPr algn="ctr"/>
            <a:r>
              <a:rPr lang="en-US" altLang="zh-CN" dirty="0"/>
              <a:t>11</a:t>
            </a:r>
            <a:r>
              <a:rPr lang="zh-CN" altLang="en-US" dirty="0"/>
              <a:t> * </a:t>
            </a:r>
            <a:r>
              <a:rPr lang="en-US" altLang="zh-CN" dirty="0"/>
              <a:t>11</a:t>
            </a:r>
          </a:p>
          <a:p>
            <a:pPr algn="ctr"/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2F11039-072A-0744-AE52-CB93E8D40266}"/>
              </a:ext>
            </a:extLst>
          </p:cNvPr>
          <p:cNvSpPr/>
          <p:nvPr/>
        </p:nvSpPr>
        <p:spPr>
          <a:xfrm>
            <a:off x="6096000" y="2241459"/>
            <a:ext cx="1600200" cy="1456267"/>
          </a:xfrm>
          <a:prstGeom prst="cube">
            <a:avLst>
              <a:gd name="adj" fmla="val 49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Max-pooling</a:t>
            </a:r>
          </a:p>
          <a:p>
            <a:pPr algn="ctr"/>
            <a:r>
              <a:rPr lang="en-US" altLang="zh-CN" sz="1100" dirty="0"/>
              <a:t>3</a:t>
            </a:r>
            <a:r>
              <a:rPr lang="zh-CN" altLang="en-US" sz="1100" dirty="0"/>
              <a:t> * </a:t>
            </a:r>
            <a:r>
              <a:rPr lang="en-US" altLang="zh-CN" sz="1100" dirty="0"/>
              <a:t>3</a:t>
            </a:r>
          </a:p>
          <a:p>
            <a:pPr algn="ctr"/>
            <a:r>
              <a:rPr lang="en-US" altLang="zh-CN" sz="1100" dirty="0"/>
              <a:t>S</a:t>
            </a:r>
            <a:r>
              <a:rPr lang="zh-CN" altLang="en-US" sz="1100" dirty="0"/>
              <a:t> 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2</a:t>
            </a:r>
            <a:endParaRPr lang="en-CN" sz="110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D737A19-9632-DF45-AF05-C1A9C781398C}"/>
              </a:ext>
            </a:extLst>
          </p:cNvPr>
          <p:cNvSpPr/>
          <p:nvPr/>
        </p:nvSpPr>
        <p:spPr>
          <a:xfrm>
            <a:off x="7900020" y="1590261"/>
            <a:ext cx="2055535" cy="210746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11</a:t>
            </a:r>
            <a:r>
              <a:rPr lang="zh-CN" altLang="en-US" sz="1200" dirty="0"/>
              <a:t> * </a:t>
            </a:r>
            <a:r>
              <a:rPr lang="en-US" altLang="zh-CN" sz="1200" dirty="0"/>
              <a:t>11</a:t>
            </a:r>
          </a:p>
          <a:p>
            <a:pPr algn="ctr"/>
            <a:r>
              <a:rPr lang="en-US" altLang="zh-CN" sz="1200" dirty="0"/>
              <a:t>Same</a:t>
            </a:r>
            <a:r>
              <a:rPr lang="zh-CN" altLang="en-US" sz="1200" dirty="0"/>
              <a:t> </a:t>
            </a:r>
            <a:r>
              <a:rPr lang="en-US" altLang="zh-CN" sz="1200" dirty="0"/>
              <a:t>Padding</a:t>
            </a:r>
            <a:endParaRPr lang="en-CN" sz="12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4489AEBA-20D6-5A48-B57D-883D0B823101}"/>
              </a:ext>
            </a:extLst>
          </p:cNvPr>
          <p:cNvSpPr/>
          <p:nvPr/>
        </p:nvSpPr>
        <p:spPr>
          <a:xfrm>
            <a:off x="9816829" y="2036604"/>
            <a:ext cx="1676399" cy="1669774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Max-pooling</a:t>
            </a:r>
          </a:p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 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S</a:t>
            </a:r>
            <a:r>
              <a:rPr lang="zh-CN" altLang="en-US" sz="1050" dirty="0"/>
              <a:t> </a:t>
            </a:r>
            <a:r>
              <a:rPr lang="en-US" altLang="zh-CN" sz="1050" dirty="0"/>
              <a:t>=</a:t>
            </a:r>
            <a:r>
              <a:rPr lang="zh-CN" altLang="en-US" sz="1050" dirty="0"/>
              <a:t> </a:t>
            </a:r>
            <a:r>
              <a:rPr lang="en-US" altLang="zh-CN" sz="1050" dirty="0"/>
              <a:t>2</a:t>
            </a:r>
            <a:endParaRPr lang="en-CN" sz="1050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473D677E-2A23-8C4F-B96F-AF68422796E6}"/>
              </a:ext>
            </a:extLst>
          </p:cNvPr>
          <p:cNvSpPr/>
          <p:nvPr/>
        </p:nvSpPr>
        <p:spPr>
          <a:xfrm>
            <a:off x="2968633" y="4593901"/>
            <a:ext cx="1706214" cy="171284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3</a:t>
            </a:r>
            <a:r>
              <a:rPr lang="zh-CN" altLang="en-US" sz="1200" dirty="0"/>
              <a:t> * </a:t>
            </a:r>
            <a:r>
              <a:rPr lang="en-US" altLang="zh-CN" sz="1200" dirty="0"/>
              <a:t>3,</a:t>
            </a:r>
            <a:r>
              <a:rPr lang="zh-CN" altLang="en-US" sz="1200" dirty="0"/>
              <a:t> </a:t>
            </a:r>
            <a:r>
              <a:rPr lang="en-US" altLang="zh-CN" sz="1200" dirty="0"/>
              <a:t>same</a:t>
            </a:r>
            <a:endParaRPr lang="en-CN" sz="1200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1A60057-47B7-3243-906E-9A82CA62FA5B}"/>
              </a:ext>
            </a:extLst>
          </p:cNvPr>
          <p:cNvSpPr/>
          <p:nvPr/>
        </p:nvSpPr>
        <p:spPr>
          <a:xfrm>
            <a:off x="4471925" y="4593900"/>
            <a:ext cx="1706214" cy="171284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3</a:t>
            </a:r>
            <a:r>
              <a:rPr lang="zh-CN" altLang="en-US" sz="1200" dirty="0"/>
              <a:t> * </a:t>
            </a:r>
            <a:r>
              <a:rPr lang="en-US" altLang="zh-CN" sz="1200" dirty="0"/>
              <a:t>3,</a:t>
            </a:r>
            <a:r>
              <a:rPr lang="zh-CN" altLang="en-US" sz="1200" dirty="0"/>
              <a:t> </a:t>
            </a:r>
            <a:r>
              <a:rPr lang="en-US" altLang="zh-CN" sz="1200" dirty="0"/>
              <a:t>same</a:t>
            </a:r>
            <a:endParaRPr lang="en-CN" sz="12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960D5ABE-5C13-6C49-ACB5-4C444976A390}"/>
              </a:ext>
            </a:extLst>
          </p:cNvPr>
          <p:cNvSpPr/>
          <p:nvPr/>
        </p:nvSpPr>
        <p:spPr>
          <a:xfrm>
            <a:off x="5975217" y="4593901"/>
            <a:ext cx="1706214" cy="171284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3</a:t>
            </a:r>
            <a:r>
              <a:rPr lang="zh-CN" altLang="en-US" sz="1200" dirty="0"/>
              <a:t> * </a:t>
            </a:r>
            <a:r>
              <a:rPr lang="en-US" altLang="zh-CN" sz="1200" dirty="0"/>
              <a:t>3,</a:t>
            </a:r>
            <a:r>
              <a:rPr lang="zh-CN" altLang="en-US" sz="1200" dirty="0"/>
              <a:t> </a:t>
            </a:r>
            <a:r>
              <a:rPr lang="en-US" altLang="zh-CN" sz="1200" dirty="0"/>
              <a:t>same</a:t>
            </a:r>
            <a:endParaRPr lang="en-CN" sz="1200" dirty="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1B48DC3A-0815-0142-972D-C8E68FDDBF1F}"/>
              </a:ext>
            </a:extLst>
          </p:cNvPr>
          <p:cNvSpPr/>
          <p:nvPr/>
        </p:nvSpPr>
        <p:spPr>
          <a:xfrm>
            <a:off x="7619569" y="4901466"/>
            <a:ext cx="1294998" cy="1222698"/>
          </a:xfrm>
          <a:prstGeom prst="cube">
            <a:avLst>
              <a:gd name="adj" fmla="val 66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Max-pooling</a:t>
            </a:r>
            <a:endParaRPr lang="en-CN" sz="10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C2DC8B-8120-8242-BEAE-550DB53B7312}"/>
              </a:ext>
            </a:extLst>
          </p:cNvPr>
          <p:cNvSpPr/>
          <p:nvPr/>
        </p:nvSpPr>
        <p:spPr>
          <a:xfrm>
            <a:off x="9441617" y="3911233"/>
            <a:ext cx="405166" cy="24713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5372A6B-AD35-B748-8F66-5CCC545B5573}"/>
              </a:ext>
            </a:extLst>
          </p:cNvPr>
          <p:cNvSpPr/>
          <p:nvPr/>
        </p:nvSpPr>
        <p:spPr>
          <a:xfrm>
            <a:off x="10138332" y="4358858"/>
            <a:ext cx="377269" cy="13498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ADCE722-1278-7042-908C-96E5A210ACDE}"/>
              </a:ext>
            </a:extLst>
          </p:cNvPr>
          <p:cNvSpPr/>
          <p:nvPr/>
        </p:nvSpPr>
        <p:spPr>
          <a:xfrm>
            <a:off x="10807496" y="4358857"/>
            <a:ext cx="377269" cy="13498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F9B62C-52E9-D847-B8A8-21941D89FCBF}"/>
              </a:ext>
            </a:extLst>
          </p:cNvPr>
          <p:cNvSpPr/>
          <p:nvPr/>
        </p:nvSpPr>
        <p:spPr>
          <a:xfrm>
            <a:off x="11476314" y="4650590"/>
            <a:ext cx="377269" cy="70991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CE587-0535-0F4B-8F61-A1949C4A24FE}"/>
              </a:ext>
            </a:extLst>
          </p:cNvPr>
          <p:cNvSpPr txBox="1"/>
          <p:nvPr/>
        </p:nvSpPr>
        <p:spPr>
          <a:xfrm>
            <a:off x="1150412" y="567387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227</a:t>
            </a:r>
            <a:r>
              <a:rPr lang="zh-CN" altLang="en-US" dirty="0"/>
              <a:t> * </a:t>
            </a:r>
            <a:r>
              <a:rPr lang="en-US" altLang="zh-CN" dirty="0"/>
              <a:t>227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2EF62-8106-AA4F-AD0B-3BA79C9DF24D}"/>
              </a:ext>
            </a:extLst>
          </p:cNvPr>
          <p:cNvSpPr txBox="1"/>
          <p:nvPr/>
        </p:nvSpPr>
        <p:spPr>
          <a:xfrm>
            <a:off x="5922716" y="39426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27</a:t>
            </a:r>
            <a:r>
              <a:rPr lang="zh-CN" altLang="en-US" dirty="0"/>
              <a:t>* </a:t>
            </a:r>
            <a:r>
              <a:rPr lang="en-US" altLang="zh-CN" dirty="0"/>
              <a:t>27</a:t>
            </a:r>
            <a:r>
              <a:rPr lang="zh-CN" altLang="en-US" dirty="0"/>
              <a:t> * </a:t>
            </a:r>
            <a:r>
              <a:rPr lang="en-US" altLang="zh-CN" dirty="0"/>
              <a:t>96</a:t>
            </a:r>
            <a:endParaRPr lang="en-C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128E9-69A9-7241-B56C-FDBE804B7B8C}"/>
              </a:ext>
            </a:extLst>
          </p:cNvPr>
          <p:cNvSpPr txBox="1"/>
          <p:nvPr/>
        </p:nvSpPr>
        <p:spPr>
          <a:xfrm>
            <a:off x="4099402" y="3957833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55</a:t>
            </a:r>
            <a:r>
              <a:rPr lang="zh-CN" altLang="en-US" dirty="0"/>
              <a:t> * </a:t>
            </a:r>
            <a:r>
              <a:rPr lang="en-US" altLang="zh-CN" dirty="0"/>
              <a:t>55</a:t>
            </a:r>
            <a:r>
              <a:rPr lang="zh-CN" altLang="en-US" dirty="0"/>
              <a:t> * </a:t>
            </a:r>
            <a:r>
              <a:rPr lang="en-US" altLang="zh-CN" dirty="0"/>
              <a:t>96</a:t>
            </a:r>
            <a:endParaRPr lang="en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04C564-A88C-134A-A1A2-A42CD16D1557}"/>
              </a:ext>
            </a:extLst>
          </p:cNvPr>
          <p:cNvSpPr txBox="1"/>
          <p:nvPr/>
        </p:nvSpPr>
        <p:spPr>
          <a:xfrm>
            <a:off x="7693131" y="3925108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27</a:t>
            </a:r>
            <a:r>
              <a:rPr lang="zh-CN" altLang="en-US" dirty="0"/>
              <a:t>* </a:t>
            </a:r>
            <a:r>
              <a:rPr lang="en-US" altLang="zh-CN" dirty="0"/>
              <a:t>27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417C4F-E4DA-4041-AB80-ABCB2BB81A38}"/>
              </a:ext>
            </a:extLst>
          </p:cNvPr>
          <p:cNvSpPr txBox="1"/>
          <p:nvPr/>
        </p:nvSpPr>
        <p:spPr>
          <a:xfrm>
            <a:off x="9894350" y="38625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33F4A4-1370-0A49-B460-D80BD855CFB1}"/>
              </a:ext>
            </a:extLst>
          </p:cNvPr>
          <p:cNvSpPr txBox="1"/>
          <p:nvPr/>
        </p:nvSpPr>
        <p:spPr>
          <a:xfrm>
            <a:off x="2571305" y="646301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384</a:t>
            </a:r>
            <a:endParaRPr lang="en-C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565E04-F371-B446-8233-946D09E514C5}"/>
              </a:ext>
            </a:extLst>
          </p:cNvPr>
          <p:cNvSpPr txBox="1"/>
          <p:nvPr/>
        </p:nvSpPr>
        <p:spPr>
          <a:xfrm>
            <a:off x="4093740" y="646301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384</a:t>
            </a:r>
            <a:endParaRPr lang="en-C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7354C9-96C2-FE44-BF15-F77C175766BA}"/>
              </a:ext>
            </a:extLst>
          </p:cNvPr>
          <p:cNvSpPr txBox="1"/>
          <p:nvPr/>
        </p:nvSpPr>
        <p:spPr>
          <a:xfrm>
            <a:off x="5624458" y="646301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DFE8F-B53E-6144-93FA-CD16D2F5319F}"/>
              </a:ext>
            </a:extLst>
          </p:cNvPr>
          <p:cNvSpPr txBox="1"/>
          <p:nvPr/>
        </p:nvSpPr>
        <p:spPr>
          <a:xfrm>
            <a:off x="7293924" y="645418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D28D15-C2AD-FF45-B652-F9CD459D28B4}"/>
              </a:ext>
            </a:extLst>
          </p:cNvPr>
          <p:cNvSpPr txBox="1"/>
          <p:nvPr/>
        </p:nvSpPr>
        <p:spPr>
          <a:xfrm>
            <a:off x="9349251" y="64541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9216</a:t>
            </a:r>
            <a:endParaRPr lang="en-C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994AE7-B805-7642-B5BA-618F9FAE7E10}"/>
              </a:ext>
            </a:extLst>
          </p:cNvPr>
          <p:cNvSpPr txBox="1"/>
          <p:nvPr/>
        </p:nvSpPr>
        <p:spPr>
          <a:xfrm>
            <a:off x="9998540" y="64636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4096</a:t>
            </a:r>
            <a:endParaRPr lang="en-C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F54EA3-F216-134C-92A4-B965FB1EF6D5}"/>
              </a:ext>
            </a:extLst>
          </p:cNvPr>
          <p:cNvSpPr txBox="1"/>
          <p:nvPr/>
        </p:nvSpPr>
        <p:spPr>
          <a:xfrm>
            <a:off x="10610000" y="64541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4096</a:t>
            </a:r>
            <a:endParaRPr lang="en-C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68579B-2BEA-E249-8FB8-6A7F59C5F3BE}"/>
              </a:ext>
            </a:extLst>
          </p:cNvPr>
          <p:cNvSpPr txBox="1"/>
          <p:nvPr/>
        </p:nvSpPr>
        <p:spPr>
          <a:xfrm>
            <a:off x="11411351" y="55648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74A85F-E1B4-CD4A-B8F9-C9679BBB5B8E}"/>
              </a:ext>
            </a:extLst>
          </p:cNvPr>
          <p:cNvSpPr/>
          <p:nvPr/>
        </p:nvSpPr>
        <p:spPr>
          <a:xfrm>
            <a:off x="4093740" y="596348"/>
            <a:ext cx="4222110" cy="6559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dirty="0" err="1"/>
              <a:t>Relu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452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DDAD-62D6-1F42-B397-AEE0824C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VGG</a:t>
            </a:r>
            <a:r>
              <a:rPr lang="en-US" altLang="zh-CN" dirty="0"/>
              <a:t>-Net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5DAF4-A947-A149-B707-6AEC0ED0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A18C56-2E11-174C-BA34-A318D148F81B}"/>
              </a:ext>
            </a:extLst>
          </p:cNvPr>
          <p:cNvSpPr/>
          <p:nvPr/>
        </p:nvSpPr>
        <p:spPr>
          <a:xfrm>
            <a:off x="3984945" y="1009742"/>
            <a:ext cx="4222110" cy="6559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*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padding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Max-pooling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*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7777E2-F384-6642-8AA1-82AF2A48CB84}"/>
              </a:ext>
            </a:extLst>
          </p:cNvPr>
          <p:cNvGraphicFramePr>
            <a:graphicFrameLocks noGrp="1"/>
          </p:cNvGraphicFramePr>
          <p:nvPr/>
        </p:nvGraphicFramePr>
        <p:xfrm>
          <a:off x="1295260" y="2610307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3B7D51-3EA6-1B43-A10D-182F4D9C2B95}"/>
              </a:ext>
            </a:extLst>
          </p:cNvPr>
          <p:cNvGraphicFramePr>
            <a:graphicFrameLocks noGrp="1"/>
          </p:cNvGraphicFramePr>
          <p:nvPr/>
        </p:nvGraphicFramePr>
        <p:xfrm>
          <a:off x="964097" y="2810932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FA1F774-1C62-5245-A604-A812EF044828}"/>
              </a:ext>
            </a:extLst>
          </p:cNvPr>
          <p:cNvGraphicFramePr>
            <a:graphicFrameLocks noGrp="1"/>
          </p:cNvGraphicFramePr>
          <p:nvPr/>
        </p:nvGraphicFramePr>
        <p:xfrm>
          <a:off x="781879" y="3011557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395EF4-E1D4-C84E-BE81-54BA30430C25}"/>
              </a:ext>
            </a:extLst>
          </p:cNvPr>
          <p:cNvSpPr txBox="1"/>
          <p:nvPr/>
        </p:nvSpPr>
        <p:spPr>
          <a:xfrm>
            <a:off x="1359134" y="5256435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224</a:t>
            </a:r>
            <a:r>
              <a:rPr lang="zh-CN" altLang="en-US" dirty="0"/>
              <a:t> * </a:t>
            </a:r>
            <a:r>
              <a:rPr lang="en-US" altLang="zh-CN" dirty="0"/>
              <a:t>224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826C31-349C-0A41-BCE4-7E5C28C7B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748" y="1949449"/>
            <a:ext cx="6870118" cy="403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76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45D2-F771-9149-ADFD-E6385F59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altLang="zh-CN" dirty="0"/>
              <a:t>Review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7E5C5-0807-064D-890C-8DD9EB55E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43" y="2261418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序列问题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循环神经网络 </a:t>
            </a:r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长短记忆模 </a:t>
            </a:r>
            <a:r>
              <a:rPr lang="en-US" altLang="zh-CN" dirty="0" err="1"/>
              <a:t>LongShortTermMemory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GRU:</a:t>
            </a:r>
            <a:r>
              <a:rPr lang="zh-CN" altLang="en-US" dirty="0"/>
              <a:t> </a:t>
            </a:r>
            <a:r>
              <a:rPr lang="en-US" altLang="zh-CN" dirty="0" err="1"/>
              <a:t>GatedRecurrentUnit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RNN</a:t>
            </a:r>
            <a:r>
              <a:rPr lang="zh-CN" altLang="en-US" dirty="0"/>
              <a:t>的应用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RNNs</a:t>
            </a:r>
            <a:endParaRPr lang="en-CN" dirty="0"/>
          </a:p>
        </p:txBody>
      </p:sp>
      <p:pic>
        <p:nvPicPr>
          <p:cNvPr id="7" name="Picture 4" descr="Abstract background of dark mesh">
            <a:extLst>
              <a:ext uri="{FF2B5EF4-FFF2-40B4-BE49-F238E27FC236}">
                <a16:creationId xmlns:a16="http://schemas.microsoft.com/office/drawing/2014/main" id="{7F410F22-4D45-4B2C-9865-894D58CA5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5289752" y="1633499"/>
            <a:ext cx="6095593" cy="34287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71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F9C9-EE0C-F946-ACB4-8D9B79BB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</a:t>
            </a:r>
            <a:r>
              <a:rPr lang="en-US" altLang="zh-CN" dirty="0"/>
              <a:t>-net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DCAB-17F6-E847-BFCD-472D210E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5871"/>
            <a:ext cx="10131425" cy="3925330"/>
          </a:xfrm>
        </p:spPr>
        <p:txBody>
          <a:bodyPr anchor="t"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vanishing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exploding</a:t>
            </a:r>
            <a:r>
              <a:rPr lang="zh-CN" altLang="en-US" dirty="0"/>
              <a:t> </a:t>
            </a:r>
            <a:r>
              <a:rPr lang="en-US" altLang="zh-CN" dirty="0"/>
              <a:t>problems.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833BD6-394E-A54A-9377-4DD033A0BB2B}"/>
              </a:ext>
            </a:extLst>
          </p:cNvPr>
          <p:cNvSpPr/>
          <p:nvPr/>
        </p:nvSpPr>
        <p:spPr>
          <a:xfrm>
            <a:off x="685801" y="2706129"/>
            <a:ext cx="3002691" cy="3385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6F93B-0DF6-4C40-B506-1D0A137F47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403" y="2706130"/>
            <a:ext cx="7749205" cy="338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83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7E5C-1642-6146-B1C1-41E2CB1D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4800"/>
              <a:t>Res-Net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F273-1B5D-C548-9EE9-082BF5A08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0271" y="4385732"/>
            <a:ext cx="3342968" cy="1828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altLang="zh-CN" cap="all"/>
              <a:t>Implement using Pytroch</a:t>
            </a:r>
            <a:endParaRPr lang="en-US" cap="al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A566C-6B3D-464F-9D0D-EC015F19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0" y="723474"/>
            <a:ext cx="6921364" cy="541596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1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7FB4-4759-4243-B6D7-92E0C361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RES-Net:</a:t>
            </a:r>
            <a:r>
              <a:rPr lang="zh-CN" altLang="en-US" dirty="0"/>
              <a:t> </a:t>
            </a:r>
            <a:r>
              <a:rPr lang="en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DBE8D-C62B-1C48-9C11-E63F33D1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CN" dirty="0"/>
          </a:p>
        </p:txBody>
      </p:sp>
      <p:pic>
        <p:nvPicPr>
          <p:cNvPr id="5122" name="Picture 2" descr="Proposed Modified ResNet-18 architecture for Bangla HCR. In the... |  Download Scientific Diagram">
            <a:extLst>
              <a:ext uri="{FF2B5EF4-FFF2-40B4-BE49-F238E27FC236}">
                <a16:creationId xmlns:a16="http://schemas.microsoft.com/office/drawing/2014/main" id="{213BB1BD-03AC-2B41-9A8F-51EE9B8E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42067"/>
            <a:ext cx="10795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4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9D3B-CA0D-294A-A640-097C8BCD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 </a:t>
            </a:r>
            <a:r>
              <a:rPr lang="en-US" altLang="zh-CN" dirty="0"/>
              <a:t>(Google</a:t>
            </a:r>
            <a:r>
              <a:rPr lang="zh-CN" altLang="en-US" dirty="0"/>
              <a:t> </a:t>
            </a:r>
            <a:r>
              <a:rPr lang="en-US" altLang="zh-CN" dirty="0"/>
              <a:t>Net)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9835-454F-944F-B278-6AFB3636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5" y="2142066"/>
            <a:ext cx="10131425" cy="3649133"/>
          </a:xfrm>
        </p:spPr>
        <p:txBody>
          <a:bodyPr anchor="t"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DBDE4F3-D927-3A48-AABE-8BFECADC6257}"/>
              </a:ext>
            </a:extLst>
          </p:cNvPr>
          <p:cNvGraphicFramePr>
            <a:graphicFrameLocks noGrp="1"/>
          </p:cNvGraphicFramePr>
          <p:nvPr/>
        </p:nvGraphicFramePr>
        <p:xfrm>
          <a:off x="424070" y="3031434"/>
          <a:ext cx="1848679" cy="1762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9736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35604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38343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515A54-23AD-7642-8509-70C28B5A5919}"/>
              </a:ext>
            </a:extLst>
          </p:cNvPr>
          <p:cNvGraphicFramePr>
            <a:graphicFrameLocks noGrp="1"/>
          </p:cNvGraphicFramePr>
          <p:nvPr/>
        </p:nvGraphicFramePr>
        <p:xfrm>
          <a:off x="3011418" y="3760816"/>
          <a:ext cx="447261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944C1F-D5C4-CA4B-9A0F-BE0A6B9C0F6C}"/>
              </a:ext>
            </a:extLst>
          </p:cNvPr>
          <p:cNvSpPr txBox="1"/>
          <p:nvPr/>
        </p:nvSpPr>
        <p:spPr>
          <a:xfrm>
            <a:off x="1028449" y="51404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36B856B-A5CF-CB42-AFA7-1099C6A53CF2}"/>
              </a:ext>
            </a:extLst>
          </p:cNvPr>
          <p:cNvGraphicFramePr>
            <a:graphicFrameLocks noGrp="1"/>
          </p:cNvGraphicFramePr>
          <p:nvPr/>
        </p:nvGraphicFramePr>
        <p:xfrm>
          <a:off x="5374006" y="3051311"/>
          <a:ext cx="1848679" cy="1762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9736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35604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38343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A51964-0A26-CE47-8EE6-06F268B91796}"/>
              </a:ext>
            </a:extLst>
          </p:cNvPr>
          <p:cNvGraphicFramePr>
            <a:graphicFrameLocks noGrp="1"/>
          </p:cNvGraphicFramePr>
          <p:nvPr/>
        </p:nvGraphicFramePr>
        <p:xfrm>
          <a:off x="4031905" y="3760816"/>
          <a:ext cx="7288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80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Rel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15" name="7-Point Star 14">
            <a:extLst>
              <a:ext uri="{FF2B5EF4-FFF2-40B4-BE49-F238E27FC236}">
                <a16:creationId xmlns:a16="http://schemas.microsoft.com/office/drawing/2014/main" id="{C946D5B2-CEF4-1D40-A268-C2404E9F2C6A}"/>
              </a:ext>
            </a:extLst>
          </p:cNvPr>
          <p:cNvSpPr/>
          <p:nvPr/>
        </p:nvSpPr>
        <p:spPr>
          <a:xfrm>
            <a:off x="2494724" y="3801491"/>
            <a:ext cx="337930" cy="306865"/>
          </a:xfrm>
          <a:prstGeom prst="star7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F2DAC2D3-276A-524D-B14A-58786EEB4E1E}"/>
              </a:ext>
            </a:extLst>
          </p:cNvPr>
          <p:cNvSpPr/>
          <p:nvPr/>
        </p:nvSpPr>
        <p:spPr>
          <a:xfrm>
            <a:off x="3564766" y="3801491"/>
            <a:ext cx="357809" cy="26619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8A308911-84BE-794D-B873-BD25A64EA367}"/>
              </a:ext>
            </a:extLst>
          </p:cNvPr>
          <p:cNvSpPr/>
          <p:nvPr/>
        </p:nvSpPr>
        <p:spPr>
          <a:xfrm>
            <a:off x="4880044" y="3801491"/>
            <a:ext cx="357809" cy="26619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1FCC6B-0F07-3C4C-9C89-E7AFF26C49BF}"/>
              </a:ext>
            </a:extLst>
          </p:cNvPr>
          <p:cNvSpPr txBox="1"/>
          <p:nvPr/>
        </p:nvSpPr>
        <p:spPr>
          <a:xfrm>
            <a:off x="6079435" y="51404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8D52409-57D8-414B-9219-4AE1CD5445FB}"/>
              </a:ext>
            </a:extLst>
          </p:cNvPr>
          <p:cNvSpPr/>
          <p:nvPr/>
        </p:nvSpPr>
        <p:spPr>
          <a:xfrm>
            <a:off x="8440417" y="282581"/>
            <a:ext cx="2176282" cy="2110304"/>
          </a:xfrm>
          <a:prstGeom prst="cube">
            <a:avLst>
              <a:gd name="adj" fmla="val 25249"/>
            </a:avLst>
          </a:prstGeom>
          <a:solidFill>
            <a:srgbClr val="E84574">
              <a:alpha val="7843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FCDD643-3DED-5C45-B120-4C47DA505D24}"/>
              </a:ext>
            </a:extLst>
          </p:cNvPr>
          <p:cNvSpPr/>
          <p:nvPr/>
        </p:nvSpPr>
        <p:spPr>
          <a:xfrm>
            <a:off x="7386218" y="2668597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92C93143-FCE8-B442-BA00-1D41C5DEB3D8}"/>
              </a:ext>
            </a:extLst>
          </p:cNvPr>
          <p:cNvSpPr/>
          <p:nvPr/>
        </p:nvSpPr>
        <p:spPr>
          <a:xfrm>
            <a:off x="8113470" y="2675113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57A63305-5FA8-7A42-9EC9-22C2B5CBB157}"/>
              </a:ext>
            </a:extLst>
          </p:cNvPr>
          <p:cNvSpPr/>
          <p:nvPr/>
        </p:nvSpPr>
        <p:spPr>
          <a:xfrm>
            <a:off x="8885557" y="2665088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F67C9-D27D-514C-AB65-C82792436B1E}"/>
              </a:ext>
            </a:extLst>
          </p:cNvPr>
          <p:cNvSpPr txBox="1"/>
          <p:nvPr/>
        </p:nvSpPr>
        <p:spPr>
          <a:xfrm>
            <a:off x="2915088" y="428282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* </a:t>
            </a:r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1FC82F-5331-0F43-B704-1FB44E8A6B31}"/>
              </a:ext>
            </a:extLst>
          </p:cNvPr>
          <p:cNvSpPr txBox="1"/>
          <p:nvPr/>
        </p:nvSpPr>
        <p:spPr>
          <a:xfrm>
            <a:off x="10817226" y="115306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* </a:t>
            </a:r>
            <a:r>
              <a:rPr lang="en-US" altLang="zh-CN" dirty="0"/>
              <a:t>8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67ED08F1-CF82-6941-8F54-05C0E2C32408}"/>
              </a:ext>
            </a:extLst>
          </p:cNvPr>
          <p:cNvSpPr/>
          <p:nvPr/>
        </p:nvSpPr>
        <p:spPr>
          <a:xfrm>
            <a:off x="9657644" y="2678622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2FC4AC19-AD13-8C40-A5FD-7A9DCE6840BF}"/>
              </a:ext>
            </a:extLst>
          </p:cNvPr>
          <p:cNvSpPr/>
          <p:nvPr/>
        </p:nvSpPr>
        <p:spPr>
          <a:xfrm>
            <a:off x="7968118" y="4523619"/>
            <a:ext cx="2176282" cy="2110304"/>
          </a:xfrm>
          <a:prstGeom prst="cube">
            <a:avLst>
              <a:gd name="adj" fmla="val 31843"/>
            </a:avLst>
          </a:prstGeom>
          <a:solidFill>
            <a:srgbClr val="E84574">
              <a:alpha val="7843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73F6FB-781D-9349-99BC-01A00C699E0B}"/>
              </a:ext>
            </a:extLst>
          </p:cNvPr>
          <p:cNvSpPr txBox="1"/>
          <p:nvPr/>
        </p:nvSpPr>
        <p:spPr>
          <a:xfrm>
            <a:off x="11003256" y="37962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* </a:t>
            </a:r>
            <a:r>
              <a:rPr lang="en-US" altLang="zh-CN" dirty="0"/>
              <a:t>1</a:t>
            </a:r>
            <a:r>
              <a:rPr lang="zh-CN" altLang="en-US" dirty="0"/>
              <a:t> *</a:t>
            </a:r>
            <a:r>
              <a:rPr lang="en-US" altLang="zh-CN" dirty="0"/>
              <a:t>?(A)</a:t>
            </a:r>
            <a:endParaRPr lang="en-C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1D628C-0D98-8045-993B-5265876E32B1}"/>
              </a:ext>
            </a:extLst>
          </p:cNvPr>
          <p:cNvSpPr txBox="1"/>
          <p:nvPr/>
        </p:nvSpPr>
        <p:spPr>
          <a:xfrm>
            <a:off x="10356574" y="642067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?B</a:t>
            </a:r>
            <a:r>
              <a:rPr lang="zh-CN" altLang="en-US" dirty="0"/>
              <a:t> * </a:t>
            </a:r>
            <a:r>
              <a:rPr lang="en-US" altLang="zh-CN" dirty="0"/>
              <a:t>?C</a:t>
            </a:r>
            <a:r>
              <a:rPr lang="zh-CN" altLang="en-US" dirty="0"/>
              <a:t> * </a:t>
            </a:r>
            <a:r>
              <a:rPr lang="en-US" altLang="zh-CN" dirty="0"/>
              <a:t>?D</a:t>
            </a:r>
            <a:endParaRPr lang="en-CN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6A58865D-331C-C848-B290-A4B8E3701787}"/>
              </a:ext>
            </a:extLst>
          </p:cNvPr>
          <p:cNvSpPr/>
          <p:nvPr/>
        </p:nvSpPr>
        <p:spPr>
          <a:xfrm>
            <a:off x="10429731" y="2688853"/>
            <a:ext cx="1332000" cy="1332000"/>
          </a:xfrm>
          <a:prstGeom prst="cube">
            <a:avLst>
              <a:gd name="adj" fmla="val 677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9D3B-CA0D-294A-A640-097C8BCD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6471"/>
            <a:ext cx="10131425" cy="1456267"/>
          </a:xfrm>
        </p:spPr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 </a:t>
            </a:r>
            <a:r>
              <a:rPr lang="en-US" altLang="zh-CN" dirty="0"/>
              <a:t>(Google</a:t>
            </a:r>
            <a:r>
              <a:rPr lang="zh-CN" altLang="en-US" dirty="0"/>
              <a:t> </a:t>
            </a:r>
            <a:r>
              <a:rPr lang="en-US" altLang="zh-CN" dirty="0"/>
              <a:t>Net)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9835-454F-944F-B278-6AFB3636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03" y="1077707"/>
            <a:ext cx="10131425" cy="3649133"/>
          </a:xfrm>
        </p:spPr>
        <p:txBody>
          <a:bodyPr anchor="t"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said: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  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5E1943-8894-3C4F-969F-DF72D6DD744D}"/>
              </a:ext>
            </a:extLst>
          </p:cNvPr>
          <p:cNvGraphicFramePr>
            <a:graphicFrameLocks noGrp="1"/>
          </p:cNvGraphicFramePr>
          <p:nvPr/>
        </p:nvGraphicFramePr>
        <p:xfrm>
          <a:off x="1630665" y="3322894"/>
          <a:ext cx="927900" cy="884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58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0BF0FC-7471-2948-9788-8FEE7909B368}"/>
              </a:ext>
            </a:extLst>
          </p:cNvPr>
          <p:cNvGraphicFramePr>
            <a:graphicFrameLocks noGrp="1"/>
          </p:cNvGraphicFramePr>
          <p:nvPr/>
        </p:nvGraphicFramePr>
        <p:xfrm>
          <a:off x="1299502" y="3523519"/>
          <a:ext cx="927900" cy="884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58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5E40FDF-8431-AF45-8BBE-B1D9923C2A5D}"/>
              </a:ext>
            </a:extLst>
          </p:cNvPr>
          <p:cNvGraphicFramePr>
            <a:graphicFrameLocks noGrp="1"/>
          </p:cNvGraphicFramePr>
          <p:nvPr/>
        </p:nvGraphicFramePr>
        <p:xfrm>
          <a:off x="1117284" y="3724144"/>
          <a:ext cx="927900" cy="884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58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176935"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9645D2F-45DB-6C43-85D5-98E45116019B}"/>
              </a:ext>
            </a:extLst>
          </p:cNvPr>
          <p:cNvSpPr/>
          <p:nvPr/>
        </p:nvSpPr>
        <p:spPr>
          <a:xfrm>
            <a:off x="4638261" y="2003340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B7995B-8718-8040-8C11-560A0E4010F7}"/>
              </a:ext>
            </a:extLst>
          </p:cNvPr>
          <p:cNvSpPr/>
          <p:nvPr/>
        </p:nvSpPr>
        <p:spPr>
          <a:xfrm>
            <a:off x="4379774" y="2735011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CCA573-73A8-2C40-AD3B-445FA10C9218}"/>
              </a:ext>
            </a:extLst>
          </p:cNvPr>
          <p:cNvSpPr/>
          <p:nvPr/>
        </p:nvSpPr>
        <p:spPr>
          <a:xfrm>
            <a:off x="3730418" y="3726367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5E6073-DE3D-9443-94DE-3CA4E2546055}"/>
              </a:ext>
            </a:extLst>
          </p:cNvPr>
          <p:cNvSpPr/>
          <p:nvPr/>
        </p:nvSpPr>
        <p:spPr>
          <a:xfrm>
            <a:off x="3707424" y="5235602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459063-F42E-504C-982D-327BD8EA9E75}"/>
              </a:ext>
            </a:extLst>
          </p:cNvPr>
          <p:cNvSpPr/>
          <p:nvPr/>
        </p:nvSpPr>
        <p:spPr>
          <a:xfrm>
            <a:off x="5050754" y="2731120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F6B300AB-EBDB-8D46-A485-343573FD031F}"/>
              </a:ext>
            </a:extLst>
          </p:cNvPr>
          <p:cNvSpPr/>
          <p:nvPr/>
        </p:nvSpPr>
        <p:spPr>
          <a:xfrm rot="5400000">
            <a:off x="5371788" y="2256675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C8664-B349-FE44-A9CE-A170811C667F}"/>
              </a:ext>
            </a:extLst>
          </p:cNvPr>
          <p:cNvSpPr txBox="1"/>
          <p:nvPr/>
        </p:nvSpPr>
        <p:spPr>
          <a:xfrm>
            <a:off x="5268278" y="2427921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64</a:t>
            </a:r>
            <a:endParaRPr lang="en-CN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AE5598-6C91-8F48-B3D3-49B1D8880445}"/>
              </a:ext>
            </a:extLst>
          </p:cNvPr>
          <p:cNvSpPr/>
          <p:nvPr/>
        </p:nvSpPr>
        <p:spPr>
          <a:xfrm>
            <a:off x="5050783" y="2007945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50FB69-1586-A943-96A9-9E5FFFE2545B}"/>
              </a:ext>
            </a:extLst>
          </p:cNvPr>
          <p:cNvSpPr/>
          <p:nvPr/>
        </p:nvSpPr>
        <p:spPr>
          <a:xfrm>
            <a:off x="5264929" y="2006991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174F6-F1A0-B043-BF5B-F5117299857F}"/>
              </a:ext>
            </a:extLst>
          </p:cNvPr>
          <p:cNvSpPr/>
          <p:nvPr/>
        </p:nvSpPr>
        <p:spPr>
          <a:xfrm>
            <a:off x="5503035" y="2010422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433DFB-9846-A746-B74B-912EFEFB729E}"/>
              </a:ext>
            </a:extLst>
          </p:cNvPr>
          <p:cNvSpPr/>
          <p:nvPr/>
        </p:nvSpPr>
        <p:spPr>
          <a:xfrm>
            <a:off x="5772321" y="2007559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1DAF62-E8E9-8B4A-A3D4-93ABADA540AF}"/>
              </a:ext>
            </a:extLst>
          </p:cNvPr>
          <p:cNvSpPr/>
          <p:nvPr/>
        </p:nvSpPr>
        <p:spPr>
          <a:xfrm>
            <a:off x="5262788" y="2726398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7C69C2-FC16-5D47-A4C6-6E6587AF49FC}"/>
              </a:ext>
            </a:extLst>
          </p:cNvPr>
          <p:cNvSpPr/>
          <p:nvPr/>
        </p:nvSpPr>
        <p:spPr>
          <a:xfrm>
            <a:off x="5487399" y="2731120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FD8FBE-A375-9B4A-9FE3-43E6DCA25D45}"/>
              </a:ext>
            </a:extLst>
          </p:cNvPr>
          <p:cNvSpPr/>
          <p:nvPr/>
        </p:nvSpPr>
        <p:spPr>
          <a:xfrm>
            <a:off x="5751513" y="2721676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F45776B5-3CCE-444E-B247-D9185ADAE6E0}"/>
              </a:ext>
            </a:extLst>
          </p:cNvPr>
          <p:cNvSpPr/>
          <p:nvPr/>
        </p:nvSpPr>
        <p:spPr>
          <a:xfrm rot="5400000">
            <a:off x="5350741" y="3283451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12939F-435A-754D-AB94-9E68608C2627}"/>
              </a:ext>
            </a:extLst>
          </p:cNvPr>
          <p:cNvSpPr txBox="1"/>
          <p:nvPr/>
        </p:nvSpPr>
        <p:spPr>
          <a:xfrm>
            <a:off x="5247231" y="3454697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128</a:t>
            </a:r>
            <a:endParaRPr lang="en-CN" sz="1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184A9D-F8B6-8844-8495-CB75906F8FDC}"/>
              </a:ext>
            </a:extLst>
          </p:cNvPr>
          <p:cNvSpPr/>
          <p:nvPr/>
        </p:nvSpPr>
        <p:spPr>
          <a:xfrm>
            <a:off x="4971365" y="3727016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1BF18B-AC56-F143-BA61-900A5F8ABC4E}"/>
              </a:ext>
            </a:extLst>
          </p:cNvPr>
          <p:cNvSpPr/>
          <p:nvPr/>
        </p:nvSpPr>
        <p:spPr>
          <a:xfrm>
            <a:off x="5284374" y="3719252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9A85A4-7580-D142-8B67-3CB107F9E7E9}"/>
              </a:ext>
            </a:extLst>
          </p:cNvPr>
          <p:cNvSpPr/>
          <p:nvPr/>
        </p:nvSpPr>
        <p:spPr>
          <a:xfrm>
            <a:off x="5512509" y="3711524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FF04A2-2A9C-DA4B-B60D-78133621DB82}"/>
              </a:ext>
            </a:extLst>
          </p:cNvPr>
          <p:cNvSpPr/>
          <p:nvPr/>
        </p:nvSpPr>
        <p:spPr>
          <a:xfrm>
            <a:off x="5751102" y="3711488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E8453D-3671-794D-9DCB-739001F75ABD}"/>
              </a:ext>
            </a:extLst>
          </p:cNvPr>
          <p:cNvSpPr/>
          <p:nvPr/>
        </p:nvSpPr>
        <p:spPr>
          <a:xfrm>
            <a:off x="4938110" y="5226404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8D461B-16D7-7D49-88B7-6889343D0A2D}"/>
              </a:ext>
            </a:extLst>
          </p:cNvPr>
          <p:cNvSpPr/>
          <p:nvPr/>
        </p:nvSpPr>
        <p:spPr>
          <a:xfrm>
            <a:off x="5284375" y="5226404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E89229-FF3F-954C-9C88-FFF2BDC7EC83}"/>
              </a:ext>
            </a:extLst>
          </p:cNvPr>
          <p:cNvSpPr/>
          <p:nvPr/>
        </p:nvSpPr>
        <p:spPr>
          <a:xfrm>
            <a:off x="5571006" y="5218342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624CCE-B38E-5047-B7B0-3A65799ED6B5}"/>
              </a:ext>
            </a:extLst>
          </p:cNvPr>
          <p:cNvSpPr/>
          <p:nvPr/>
        </p:nvSpPr>
        <p:spPr>
          <a:xfrm>
            <a:off x="5794548" y="5218306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A217E6BF-D99C-E343-95E8-ECEF59184C34}"/>
              </a:ext>
            </a:extLst>
          </p:cNvPr>
          <p:cNvSpPr/>
          <p:nvPr/>
        </p:nvSpPr>
        <p:spPr>
          <a:xfrm rot="5400000">
            <a:off x="5361199" y="4784350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FF0864-D93A-2D4E-9487-56B8C78B8CC6}"/>
              </a:ext>
            </a:extLst>
          </p:cNvPr>
          <p:cNvSpPr txBox="1"/>
          <p:nvPr/>
        </p:nvSpPr>
        <p:spPr>
          <a:xfrm>
            <a:off x="5257689" y="4955596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32</a:t>
            </a:r>
            <a:endParaRPr lang="en-CN" sz="1100" dirty="0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F44D430B-32F1-D940-A9EA-89C924C9B82E}"/>
              </a:ext>
            </a:extLst>
          </p:cNvPr>
          <p:cNvSpPr/>
          <p:nvPr/>
        </p:nvSpPr>
        <p:spPr>
          <a:xfrm rot="5400000">
            <a:off x="5350741" y="6264436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6ED385-C0D6-F04F-9790-8CC4C3440457}"/>
              </a:ext>
            </a:extLst>
          </p:cNvPr>
          <p:cNvSpPr txBox="1"/>
          <p:nvPr/>
        </p:nvSpPr>
        <p:spPr>
          <a:xfrm>
            <a:off x="5247231" y="6435682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32</a:t>
            </a:r>
            <a:endParaRPr lang="en-CN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EF1825-AA89-F640-ABE1-56682D182EDD}"/>
              </a:ext>
            </a:extLst>
          </p:cNvPr>
          <p:cNvSpPr txBox="1"/>
          <p:nvPr/>
        </p:nvSpPr>
        <p:spPr>
          <a:xfrm>
            <a:off x="1157356" y="4770930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C0098723-0D4E-A047-BF75-55A177E77E50}"/>
              </a:ext>
            </a:extLst>
          </p:cNvPr>
          <p:cNvSpPr/>
          <p:nvPr/>
        </p:nvSpPr>
        <p:spPr>
          <a:xfrm>
            <a:off x="7464788" y="1988785"/>
            <a:ext cx="1172065" cy="5146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28</a:t>
            </a:r>
            <a:r>
              <a:rPr lang="zh-CN" altLang="en-US" sz="1200" dirty="0"/>
              <a:t> * </a:t>
            </a:r>
            <a:r>
              <a:rPr lang="en-US" altLang="zh-CN" sz="1200" dirty="0"/>
              <a:t>28</a:t>
            </a:r>
            <a:r>
              <a:rPr lang="zh-CN" altLang="en-US" sz="1200" dirty="0"/>
              <a:t> * </a:t>
            </a:r>
            <a:r>
              <a:rPr lang="en-US" altLang="zh-CN" sz="1200" dirty="0"/>
              <a:t>64</a:t>
            </a:r>
            <a:endParaRPr lang="en-CN" sz="1200" dirty="0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1E968749-5143-7C44-ACCE-0918873AC7B4}"/>
              </a:ext>
            </a:extLst>
          </p:cNvPr>
          <p:cNvSpPr/>
          <p:nvPr/>
        </p:nvSpPr>
        <p:spPr>
          <a:xfrm>
            <a:off x="7464788" y="2787421"/>
            <a:ext cx="2072687" cy="467656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128</a:t>
            </a:r>
            <a:endParaRPr lang="en-CN" dirty="0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483C05D4-4A1E-404A-8004-C7BD4A840C1A}"/>
              </a:ext>
            </a:extLst>
          </p:cNvPr>
          <p:cNvSpPr/>
          <p:nvPr/>
        </p:nvSpPr>
        <p:spPr>
          <a:xfrm>
            <a:off x="7464788" y="3911710"/>
            <a:ext cx="695656" cy="467656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32</a:t>
            </a:r>
            <a:endParaRPr lang="en-CN" sz="1000" dirty="0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C0A3882D-7434-4A4E-8EEC-E6F84EB20912}"/>
              </a:ext>
            </a:extLst>
          </p:cNvPr>
          <p:cNvSpPr/>
          <p:nvPr/>
        </p:nvSpPr>
        <p:spPr>
          <a:xfrm>
            <a:off x="7497718" y="5292724"/>
            <a:ext cx="662726" cy="49300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32</a:t>
            </a:r>
            <a:endParaRPr lang="en-CN" sz="1000" dirty="0"/>
          </a:p>
          <a:p>
            <a:pPr algn="ctr"/>
            <a:endParaRPr lang="en-CN" sz="1000" dirty="0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2045ABBC-2CB0-0746-B4BD-342FF66A51DD}"/>
              </a:ext>
            </a:extLst>
          </p:cNvPr>
          <p:cNvSpPr/>
          <p:nvPr/>
        </p:nvSpPr>
        <p:spPr>
          <a:xfrm>
            <a:off x="10659799" y="2412440"/>
            <a:ext cx="1080000" cy="1080000"/>
          </a:xfrm>
          <a:prstGeom prst="cube">
            <a:avLst>
              <a:gd name="adj" fmla="val 61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52175CE7-9C9A-7C48-AEC8-7666414E8121}"/>
              </a:ext>
            </a:extLst>
          </p:cNvPr>
          <p:cNvSpPr/>
          <p:nvPr/>
        </p:nvSpPr>
        <p:spPr>
          <a:xfrm>
            <a:off x="9632344" y="3092428"/>
            <a:ext cx="1437807" cy="1456267"/>
          </a:xfrm>
          <a:prstGeom prst="cube">
            <a:avLst>
              <a:gd name="adj" fmla="val 7125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77FD3C10-3968-654F-A4A0-AE2104B9E580}"/>
              </a:ext>
            </a:extLst>
          </p:cNvPr>
          <p:cNvSpPr/>
          <p:nvPr/>
        </p:nvSpPr>
        <p:spPr>
          <a:xfrm>
            <a:off x="9239753" y="4105291"/>
            <a:ext cx="785181" cy="903635"/>
          </a:xfrm>
          <a:prstGeom prst="cube">
            <a:avLst>
              <a:gd name="adj" fmla="val 534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0E0A8F47-E757-104F-9537-6783A57C763A}"/>
              </a:ext>
            </a:extLst>
          </p:cNvPr>
          <p:cNvSpPr/>
          <p:nvPr/>
        </p:nvSpPr>
        <p:spPr>
          <a:xfrm>
            <a:off x="8812127" y="4540817"/>
            <a:ext cx="785181" cy="903635"/>
          </a:xfrm>
          <a:prstGeom prst="cube">
            <a:avLst>
              <a:gd name="adj" fmla="val 53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FFC9A3-CEA3-674E-8E45-D1CFA858E07E}"/>
              </a:ext>
            </a:extLst>
          </p:cNvPr>
          <p:cNvSpPr txBox="1"/>
          <p:nvPr/>
        </p:nvSpPr>
        <p:spPr>
          <a:xfrm>
            <a:off x="9632343" y="5575066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28</a:t>
            </a:r>
            <a:r>
              <a:rPr lang="zh-CN" altLang="en-US" sz="1200" dirty="0"/>
              <a:t> * </a:t>
            </a:r>
            <a:r>
              <a:rPr lang="en-US" altLang="zh-CN" sz="1200" dirty="0"/>
              <a:t>28</a:t>
            </a:r>
            <a:r>
              <a:rPr lang="zh-CN" altLang="en-US" sz="1200" dirty="0"/>
              <a:t> * （</a:t>
            </a:r>
            <a:r>
              <a:rPr lang="en-US" altLang="zh-CN" sz="1200" dirty="0"/>
              <a:t>64</a:t>
            </a:r>
            <a:r>
              <a:rPr lang="zh-CN" altLang="en-US" sz="1200" dirty="0"/>
              <a:t> </a:t>
            </a:r>
            <a:r>
              <a:rPr lang="en-US" altLang="zh-CN" sz="1200" dirty="0"/>
              <a:t>+128+32+32</a:t>
            </a:r>
            <a:r>
              <a:rPr lang="zh-CN" altLang="en-US" sz="1200" dirty="0"/>
              <a:t>）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246510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7" grpId="0" animBg="1"/>
      <p:bldP spid="18" grpId="0"/>
      <p:bldP spid="19" grpId="0" animBg="1"/>
      <p:bldP spid="20" grpId="0" animBg="1"/>
      <p:bldP spid="21" grpId="0" animBg="1"/>
      <p:bldP spid="13" grpId="0" animBg="1"/>
      <p:bldP spid="22" grpId="0" animBg="1"/>
      <p:bldP spid="23" grpId="0" animBg="1"/>
      <p:bldP spid="24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2" grpId="0" animBg="1"/>
      <p:bldP spid="43" grpId="0" animBg="1"/>
      <p:bldP spid="44" grpId="0" animBg="1"/>
      <p:bldP spid="45" grpId="0" animBg="1"/>
      <p:bldP spid="49" grpId="0" animBg="1"/>
      <p:bldP spid="48" grpId="0" animBg="1"/>
      <p:bldP spid="47" grpId="0" animBg="1"/>
      <p:bldP spid="50" grpId="0" animBg="1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7AE3-A9BB-D045-9CC4-04154F40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Bottleneck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ACFBA5-3439-6C4A-BD10-24094582FC55}"/>
              </a:ext>
            </a:extLst>
          </p:cNvPr>
          <p:cNvSpPr/>
          <p:nvPr/>
        </p:nvSpPr>
        <p:spPr>
          <a:xfrm>
            <a:off x="3142870" y="2143075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79CB5-A885-B44A-BEFE-A15CE149DD2E}"/>
              </a:ext>
            </a:extLst>
          </p:cNvPr>
          <p:cNvSpPr/>
          <p:nvPr/>
        </p:nvSpPr>
        <p:spPr>
          <a:xfrm>
            <a:off x="4383817" y="2143724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E7022-B6A8-D547-B8BF-AA95A863F983}"/>
              </a:ext>
            </a:extLst>
          </p:cNvPr>
          <p:cNvSpPr/>
          <p:nvPr/>
        </p:nvSpPr>
        <p:spPr>
          <a:xfrm>
            <a:off x="4696826" y="2135960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483B7D-6BD4-5C43-B6A2-F5289DCABBD8}"/>
              </a:ext>
            </a:extLst>
          </p:cNvPr>
          <p:cNvSpPr/>
          <p:nvPr/>
        </p:nvSpPr>
        <p:spPr>
          <a:xfrm>
            <a:off x="4924961" y="2128232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4FB4F4-DE13-2B4C-9BA0-C151922CB291}"/>
              </a:ext>
            </a:extLst>
          </p:cNvPr>
          <p:cNvSpPr/>
          <p:nvPr/>
        </p:nvSpPr>
        <p:spPr>
          <a:xfrm>
            <a:off x="5163554" y="2128196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DF7D10F2-663F-734E-9E92-94E475BB145C}"/>
              </a:ext>
            </a:extLst>
          </p:cNvPr>
          <p:cNvSpPr/>
          <p:nvPr/>
        </p:nvSpPr>
        <p:spPr>
          <a:xfrm>
            <a:off x="7149478" y="2544325"/>
            <a:ext cx="695656" cy="467656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32</a:t>
            </a:r>
            <a:endParaRPr lang="en-CN" sz="1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6C919E-C6EA-BB42-B82C-7CA5D3ABD2C7}"/>
              </a:ext>
            </a:extLst>
          </p:cNvPr>
          <p:cNvGrpSpPr/>
          <p:nvPr/>
        </p:nvGrpSpPr>
        <p:grpSpPr>
          <a:xfrm>
            <a:off x="1064732" y="4216439"/>
            <a:ext cx="7213096" cy="1036504"/>
            <a:chOff x="985158" y="4250912"/>
            <a:chExt cx="7541502" cy="113565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7109BE3-E653-C749-826F-71C34DB56B60}"/>
                </a:ext>
              </a:extLst>
            </p:cNvPr>
            <p:cNvSpPr/>
            <p:nvPr/>
          </p:nvSpPr>
          <p:spPr>
            <a:xfrm>
              <a:off x="985158" y="4250914"/>
              <a:ext cx="1701458" cy="5150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Computation</a:t>
              </a:r>
              <a:r>
                <a:rPr lang="zh-CN" altLang="en-US" dirty="0"/>
                <a:t> </a:t>
              </a:r>
              <a:r>
                <a:rPr lang="en-US" altLang="zh-CN" dirty="0"/>
                <a:t>Consume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B23CB53-2528-6245-8B17-27AF9C905C0E}"/>
                </a:ext>
              </a:extLst>
            </p:cNvPr>
            <p:cNvSpPr/>
            <p:nvPr/>
          </p:nvSpPr>
          <p:spPr>
            <a:xfrm>
              <a:off x="3173055" y="4250912"/>
              <a:ext cx="1701458" cy="5150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5</a:t>
              </a:r>
              <a:r>
                <a:rPr lang="zh-CN" altLang="en-US" sz="1600" dirty="0"/>
                <a:t> * </a:t>
              </a:r>
              <a:r>
                <a:rPr lang="en-US" altLang="zh-CN" sz="1600" dirty="0"/>
                <a:t>5</a:t>
              </a:r>
              <a:r>
                <a:rPr lang="zh-CN" altLang="en-US" sz="1600" dirty="0"/>
                <a:t> * </a:t>
              </a:r>
              <a:r>
                <a:rPr lang="en-US" altLang="zh-CN" sz="1600" dirty="0"/>
                <a:t>256</a:t>
              </a:r>
              <a:r>
                <a:rPr lang="zh-CN" altLang="en-US" sz="1600" dirty="0"/>
                <a:t> * </a:t>
              </a:r>
              <a:r>
                <a:rPr lang="en-US" altLang="zh-CN" sz="1600" dirty="0"/>
                <a:t>32</a:t>
              </a:r>
              <a:endParaRPr lang="en-CN" sz="1600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4F0E156-A29A-0243-B0B5-3CF6A767CF70}"/>
                </a:ext>
              </a:extLst>
            </p:cNvPr>
            <p:cNvSpPr/>
            <p:nvPr/>
          </p:nvSpPr>
          <p:spPr>
            <a:xfrm>
              <a:off x="5245271" y="4250913"/>
              <a:ext cx="1701458" cy="5150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28</a:t>
              </a:r>
              <a:r>
                <a:rPr lang="zh-CN" altLang="en-US" dirty="0"/>
                <a:t> * </a:t>
              </a:r>
              <a:r>
                <a:rPr lang="en-US" altLang="zh-CN" dirty="0"/>
                <a:t>28</a:t>
              </a:r>
              <a:endParaRPr lang="en-C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A60340-182C-C047-9119-541CF34C811B}"/>
                </a:ext>
              </a:extLst>
            </p:cNvPr>
            <p:cNvSpPr txBox="1"/>
            <p:nvPr/>
          </p:nvSpPr>
          <p:spPr>
            <a:xfrm>
              <a:off x="3439366" y="4981902"/>
              <a:ext cx="1314711" cy="404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parameters</a:t>
              </a:r>
              <a:endParaRPr lang="en-CN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55B334-A93D-3949-9DEA-1F5F38C3323C}"/>
                </a:ext>
              </a:extLst>
            </p:cNvPr>
            <p:cNvSpPr txBox="1"/>
            <p:nvPr/>
          </p:nvSpPr>
          <p:spPr>
            <a:xfrm>
              <a:off x="5431234" y="4960882"/>
              <a:ext cx="132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window</a:t>
              </a:r>
              <a:r>
                <a:rPr lang="zh-CN" altLang="en-US" dirty="0"/>
                <a:t> </a:t>
              </a:r>
              <a:r>
                <a:rPr lang="en-US" altLang="zh-CN" dirty="0"/>
                <a:t>size</a:t>
              </a:r>
              <a:endParaRPr lang="en-CN" dirty="0"/>
            </a:p>
          </p:txBody>
        </p:sp>
        <p:sp>
          <p:nvSpPr>
            <p:cNvPr id="22" name="Equal 21">
              <a:extLst>
                <a:ext uri="{FF2B5EF4-FFF2-40B4-BE49-F238E27FC236}">
                  <a16:creationId xmlns:a16="http://schemas.microsoft.com/office/drawing/2014/main" id="{8B6110F3-97FA-5A43-8F92-706ECE13C987}"/>
                </a:ext>
              </a:extLst>
            </p:cNvPr>
            <p:cNvSpPr/>
            <p:nvPr/>
          </p:nvSpPr>
          <p:spPr>
            <a:xfrm>
              <a:off x="2824733" y="4379663"/>
              <a:ext cx="284056" cy="257503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C42C56BA-B4EE-9141-8531-9B5A29D0FA39}"/>
                </a:ext>
              </a:extLst>
            </p:cNvPr>
            <p:cNvSpPr/>
            <p:nvPr/>
          </p:nvSpPr>
          <p:spPr>
            <a:xfrm>
              <a:off x="4895347" y="4368629"/>
              <a:ext cx="320310" cy="257503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4A7088-0667-EA49-88F2-5C8A8480DC83}"/>
                </a:ext>
              </a:extLst>
            </p:cNvPr>
            <p:cNvSpPr txBox="1"/>
            <p:nvPr/>
          </p:nvSpPr>
          <p:spPr>
            <a:xfrm>
              <a:off x="7108440" y="4379663"/>
              <a:ext cx="1418220" cy="404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=</a:t>
              </a:r>
              <a:r>
                <a:rPr lang="zh-CN" altLang="en-US" dirty="0"/>
                <a:t> </a:t>
              </a:r>
              <a:r>
                <a:rPr lang="en-US" altLang="zh-CN" dirty="0"/>
                <a:t>160Million</a:t>
              </a:r>
              <a:endParaRPr lang="en-CN" dirty="0"/>
            </a:p>
          </p:txBody>
        </p:sp>
      </p:grpSp>
      <p:sp>
        <p:nvSpPr>
          <p:cNvPr id="26" name="Cube 25">
            <a:extLst>
              <a:ext uri="{FF2B5EF4-FFF2-40B4-BE49-F238E27FC236}">
                <a16:creationId xmlns:a16="http://schemas.microsoft.com/office/drawing/2014/main" id="{4852B016-0097-9042-B425-B497BFBE4403}"/>
              </a:ext>
            </a:extLst>
          </p:cNvPr>
          <p:cNvSpPr/>
          <p:nvPr/>
        </p:nvSpPr>
        <p:spPr>
          <a:xfrm>
            <a:off x="4510710" y="2431353"/>
            <a:ext cx="901733" cy="709368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16</a:t>
            </a:r>
            <a:endParaRPr lang="en-CN" sz="1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D07988-4F6F-4141-B6C9-A4CD5A0890A9}"/>
              </a:ext>
            </a:extLst>
          </p:cNvPr>
          <p:cNvSpPr/>
          <p:nvPr/>
        </p:nvSpPr>
        <p:spPr>
          <a:xfrm>
            <a:off x="3126068" y="2620836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3</a:t>
            </a:r>
            <a:endParaRPr lang="en-CN" sz="9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6EDF17-F5A2-2040-B693-5F4695062C17}"/>
              </a:ext>
            </a:extLst>
          </p:cNvPr>
          <p:cNvSpPr/>
          <p:nvPr/>
        </p:nvSpPr>
        <p:spPr>
          <a:xfrm>
            <a:off x="3278468" y="2773236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3</a:t>
            </a:r>
            <a:endParaRPr lang="en-CN" sz="9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35E415-C501-E047-8EED-FE214535EF98}"/>
              </a:ext>
            </a:extLst>
          </p:cNvPr>
          <p:cNvSpPr/>
          <p:nvPr/>
        </p:nvSpPr>
        <p:spPr>
          <a:xfrm>
            <a:off x="3430868" y="2925636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256</a:t>
            </a:r>
            <a:endParaRPr lang="en-CN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B59B31-759E-CC46-BF5D-B5C83C7E82E1}"/>
              </a:ext>
            </a:extLst>
          </p:cNvPr>
          <p:cNvSpPr txBox="1"/>
          <p:nvPr/>
        </p:nvSpPr>
        <p:spPr>
          <a:xfrm>
            <a:off x="3192793" y="3473725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16</a:t>
            </a:r>
            <a:r>
              <a:rPr lang="zh-CN" altLang="en-US" sz="1000" dirty="0"/>
              <a:t> </a:t>
            </a:r>
            <a:r>
              <a:rPr lang="en-US" altLang="zh-CN" sz="1000" dirty="0"/>
              <a:t>filters</a:t>
            </a:r>
            <a:endParaRPr lang="en-CN" sz="1000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67CE58E-35E1-614C-80CA-4ED1F71694AF}"/>
              </a:ext>
            </a:extLst>
          </p:cNvPr>
          <p:cNvSpPr/>
          <p:nvPr/>
        </p:nvSpPr>
        <p:spPr>
          <a:xfrm>
            <a:off x="2618034" y="2858106"/>
            <a:ext cx="403789" cy="243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D9AB77F9-F9CA-0042-9C46-90FC49B9416C}"/>
              </a:ext>
            </a:extLst>
          </p:cNvPr>
          <p:cNvSpPr/>
          <p:nvPr/>
        </p:nvSpPr>
        <p:spPr>
          <a:xfrm>
            <a:off x="4042156" y="2865097"/>
            <a:ext cx="403789" cy="243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91452DD-513C-8443-A572-261EACEBFB3A}"/>
              </a:ext>
            </a:extLst>
          </p:cNvPr>
          <p:cNvSpPr/>
          <p:nvPr/>
        </p:nvSpPr>
        <p:spPr>
          <a:xfrm>
            <a:off x="5612566" y="2835214"/>
            <a:ext cx="403789" cy="243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BF658D3-939C-D44E-9873-0DE5DB5B7B4A}"/>
              </a:ext>
            </a:extLst>
          </p:cNvPr>
          <p:cNvSpPr/>
          <p:nvPr/>
        </p:nvSpPr>
        <p:spPr>
          <a:xfrm>
            <a:off x="6220226" y="2530979"/>
            <a:ext cx="749123" cy="753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</a:t>
            </a:r>
            <a:r>
              <a:rPr lang="zh-CN" altLang="en-US" sz="900" dirty="0"/>
              <a:t> * </a:t>
            </a:r>
            <a:r>
              <a:rPr lang="en-US" altLang="zh-CN" sz="900" dirty="0"/>
              <a:t>5</a:t>
            </a:r>
            <a:r>
              <a:rPr lang="zh-CN" altLang="en-US" sz="900" dirty="0"/>
              <a:t> *</a:t>
            </a:r>
            <a:r>
              <a:rPr lang="en-US" altLang="zh-CN" sz="900" dirty="0"/>
              <a:t>16</a:t>
            </a:r>
            <a:endParaRPr lang="en-CN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FB097F-676D-AA42-A050-338BF07152EE}"/>
              </a:ext>
            </a:extLst>
          </p:cNvPr>
          <p:cNvSpPr txBox="1"/>
          <p:nvPr/>
        </p:nvSpPr>
        <p:spPr>
          <a:xfrm>
            <a:off x="6220226" y="3513847"/>
            <a:ext cx="643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32</a:t>
            </a:r>
            <a:r>
              <a:rPr lang="zh-CN" altLang="en-US" sz="1000" dirty="0"/>
              <a:t> </a:t>
            </a:r>
            <a:r>
              <a:rPr lang="en-US" altLang="zh-CN" sz="1000" dirty="0"/>
              <a:t>filters</a:t>
            </a:r>
            <a:endParaRPr lang="en-CN" sz="1000" dirty="0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ED11A09-DBFB-BB4C-9E45-AF8AEEEA1F30}"/>
              </a:ext>
            </a:extLst>
          </p:cNvPr>
          <p:cNvSpPr/>
          <p:nvPr/>
        </p:nvSpPr>
        <p:spPr>
          <a:xfrm>
            <a:off x="8318873" y="2459390"/>
            <a:ext cx="993293" cy="740518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32</a:t>
            </a:r>
            <a:endParaRPr lang="en-CN" sz="1000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5E775AFE-5F1B-4941-BA8B-6F4667EAC0A8}"/>
              </a:ext>
            </a:extLst>
          </p:cNvPr>
          <p:cNvSpPr/>
          <p:nvPr/>
        </p:nvSpPr>
        <p:spPr>
          <a:xfrm>
            <a:off x="7503823" y="2871844"/>
            <a:ext cx="403789" cy="2431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F89F2BE-E880-3041-AF3F-8438C6538D50}"/>
              </a:ext>
            </a:extLst>
          </p:cNvPr>
          <p:cNvSpPr/>
          <p:nvPr/>
        </p:nvSpPr>
        <p:spPr>
          <a:xfrm>
            <a:off x="1074695" y="4472437"/>
            <a:ext cx="1627365" cy="47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Consume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0" name="Equal 39">
            <a:extLst>
              <a:ext uri="{FF2B5EF4-FFF2-40B4-BE49-F238E27FC236}">
                <a16:creationId xmlns:a16="http://schemas.microsoft.com/office/drawing/2014/main" id="{9270C0EC-C6D8-B448-ADCB-139C0B64F274}"/>
              </a:ext>
            </a:extLst>
          </p:cNvPr>
          <p:cNvSpPr/>
          <p:nvPr/>
        </p:nvSpPr>
        <p:spPr>
          <a:xfrm>
            <a:off x="2829456" y="4601963"/>
            <a:ext cx="271686" cy="2350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7CA6560-473D-1A48-B2D9-2DC0F2607E5C}"/>
              </a:ext>
            </a:extLst>
          </p:cNvPr>
          <p:cNvSpPr/>
          <p:nvPr/>
        </p:nvSpPr>
        <p:spPr>
          <a:xfrm>
            <a:off x="3152097" y="4472436"/>
            <a:ext cx="1627365" cy="47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1</a:t>
            </a:r>
            <a:r>
              <a:rPr lang="zh-CN" altLang="en-US" dirty="0"/>
              <a:t>*</a:t>
            </a:r>
            <a:r>
              <a:rPr lang="en-US" altLang="zh-CN" dirty="0"/>
              <a:t>256</a:t>
            </a:r>
            <a:r>
              <a:rPr lang="zh-CN" altLang="en-US" dirty="0"/>
              <a:t>*</a:t>
            </a:r>
            <a:r>
              <a:rPr lang="en-US" altLang="zh-CN" dirty="0"/>
              <a:t>16</a:t>
            </a:r>
            <a:endParaRPr lang="en-CN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DB431E5-5C5D-5144-8D7F-A8208566EBA6}"/>
              </a:ext>
            </a:extLst>
          </p:cNvPr>
          <p:cNvSpPr/>
          <p:nvPr/>
        </p:nvSpPr>
        <p:spPr>
          <a:xfrm>
            <a:off x="5134075" y="4472437"/>
            <a:ext cx="1627365" cy="47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endParaRPr lang="en-CN" dirty="0"/>
          </a:p>
        </p:txBody>
      </p:sp>
      <p:sp>
        <p:nvSpPr>
          <p:cNvPr id="43" name="Multiply 42">
            <a:extLst>
              <a:ext uri="{FF2B5EF4-FFF2-40B4-BE49-F238E27FC236}">
                <a16:creationId xmlns:a16="http://schemas.microsoft.com/office/drawing/2014/main" id="{E3985D30-490B-864B-B86E-AC039ADF45F3}"/>
              </a:ext>
            </a:extLst>
          </p:cNvPr>
          <p:cNvSpPr/>
          <p:nvPr/>
        </p:nvSpPr>
        <p:spPr>
          <a:xfrm>
            <a:off x="4799389" y="4579876"/>
            <a:ext cx="306362" cy="2350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Cross 43">
            <a:extLst>
              <a:ext uri="{FF2B5EF4-FFF2-40B4-BE49-F238E27FC236}">
                <a16:creationId xmlns:a16="http://schemas.microsoft.com/office/drawing/2014/main" id="{A86A5862-65F6-5346-9FBA-04B606CFBE4A}"/>
              </a:ext>
            </a:extLst>
          </p:cNvPr>
          <p:cNvSpPr/>
          <p:nvPr/>
        </p:nvSpPr>
        <p:spPr>
          <a:xfrm>
            <a:off x="6974659" y="4548243"/>
            <a:ext cx="293299" cy="342462"/>
          </a:xfrm>
          <a:prstGeom prst="plus">
            <a:avLst>
              <a:gd name="adj" fmla="val 41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5AF9413-5156-6A43-8521-3B9B1003EFDD}"/>
              </a:ext>
            </a:extLst>
          </p:cNvPr>
          <p:cNvSpPr/>
          <p:nvPr/>
        </p:nvSpPr>
        <p:spPr>
          <a:xfrm>
            <a:off x="7380566" y="4468258"/>
            <a:ext cx="1627365" cy="47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16</a:t>
            </a:r>
            <a:r>
              <a:rPr lang="zh-CN" altLang="en-US" dirty="0"/>
              <a:t>*</a:t>
            </a:r>
            <a:r>
              <a:rPr lang="en-US" altLang="zh-CN" dirty="0"/>
              <a:t>32</a:t>
            </a:r>
            <a:endParaRPr lang="en-CN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D935BE4-C0E4-6346-95DE-442E1AE2179B}"/>
              </a:ext>
            </a:extLst>
          </p:cNvPr>
          <p:cNvSpPr/>
          <p:nvPr/>
        </p:nvSpPr>
        <p:spPr>
          <a:xfrm>
            <a:off x="9362544" y="4468259"/>
            <a:ext cx="1627365" cy="470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endParaRPr lang="en-CN" dirty="0"/>
          </a:p>
        </p:txBody>
      </p:sp>
      <p:sp>
        <p:nvSpPr>
          <p:cNvPr id="47" name="Multiply 46">
            <a:extLst>
              <a:ext uri="{FF2B5EF4-FFF2-40B4-BE49-F238E27FC236}">
                <a16:creationId xmlns:a16="http://schemas.microsoft.com/office/drawing/2014/main" id="{E78DDE54-FB7A-5547-95BE-93271D5BA5C8}"/>
              </a:ext>
            </a:extLst>
          </p:cNvPr>
          <p:cNvSpPr/>
          <p:nvPr/>
        </p:nvSpPr>
        <p:spPr>
          <a:xfrm>
            <a:off x="9027858" y="4575698"/>
            <a:ext cx="306362" cy="23502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Equal 47">
            <a:extLst>
              <a:ext uri="{FF2B5EF4-FFF2-40B4-BE49-F238E27FC236}">
                <a16:creationId xmlns:a16="http://schemas.microsoft.com/office/drawing/2014/main" id="{5FA6489A-7616-9149-B6DA-AE665F38B430}"/>
              </a:ext>
            </a:extLst>
          </p:cNvPr>
          <p:cNvSpPr/>
          <p:nvPr/>
        </p:nvSpPr>
        <p:spPr>
          <a:xfrm>
            <a:off x="2854382" y="5327931"/>
            <a:ext cx="271686" cy="2350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279711-2001-A44F-8C87-78B595D6B322}"/>
              </a:ext>
            </a:extLst>
          </p:cNvPr>
          <p:cNvGrpSpPr/>
          <p:nvPr/>
        </p:nvGrpSpPr>
        <p:grpSpPr>
          <a:xfrm>
            <a:off x="704720" y="1682537"/>
            <a:ext cx="2160971" cy="2464058"/>
            <a:chOff x="8812127" y="2412440"/>
            <a:chExt cx="2927672" cy="3563184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27BF7FED-7424-D243-98B5-FB8E90BB57A2}"/>
                </a:ext>
              </a:extLst>
            </p:cNvPr>
            <p:cNvSpPr/>
            <p:nvPr/>
          </p:nvSpPr>
          <p:spPr>
            <a:xfrm>
              <a:off x="10659799" y="2412440"/>
              <a:ext cx="1080000" cy="1080000"/>
            </a:xfrm>
            <a:prstGeom prst="cube">
              <a:avLst>
                <a:gd name="adj" fmla="val 618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0895B3AF-AF76-A442-BD0D-5D24B7595FEB}"/>
                </a:ext>
              </a:extLst>
            </p:cNvPr>
            <p:cNvSpPr/>
            <p:nvPr/>
          </p:nvSpPr>
          <p:spPr>
            <a:xfrm>
              <a:off x="9632344" y="3092428"/>
              <a:ext cx="1437807" cy="1456267"/>
            </a:xfrm>
            <a:prstGeom prst="cube">
              <a:avLst>
                <a:gd name="adj" fmla="val 7125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AC8E1D88-DA8B-2D4C-AAB7-3ED1BB5A6EAD}"/>
                </a:ext>
              </a:extLst>
            </p:cNvPr>
            <p:cNvSpPr/>
            <p:nvPr/>
          </p:nvSpPr>
          <p:spPr>
            <a:xfrm>
              <a:off x="9239753" y="4105291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85BDD65E-3F46-6E45-BD5D-88A10CFB3C78}"/>
                </a:ext>
              </a:extLst>
            </p:cNvPr>
            <p:cNvSpPr/>
            <p:nvPr/>
          </p:nvSpPr>
          <p:spPr>
            <a:xfrm>
              <a:off x="8812127" y="4540817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CE5ECE8-F21F-B54B-BF9D-5D34D7F04DC5}"/>
                </a:ext>
              </a:extLst>
            </p:cNvPr>
            <p:cNvSpPr txBox="1"/>
            <p:nvPr/>
          </p:nvSpPr>
          <p:spPr>
            <a:xfrm>
              <a:off x="9632343" y="5575066"/>
              <a:ext cx="1811667" cy="400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28</a:t>
              </a:r>
              <a:r>
                <a:rPr lang="zh-CN" altLang="en-US" sz="1200" dirty="0"/>
                <a:t> * </a:t>
              </a:r>
              <a:r>
                <a:rPr lang="en-US" altLang="zh-CN" sz="1200" dirty="0"/>
                <a:t>28</a:t>
              </a:r>
              <a:r>
                <a:rPr lang="zh-CN" altLang="en-US" sz="1200" dirty="0"/>
                <a:t> * （</a:t>
              </a:r>
              <a:r>
                <a:rPr lang="en-US" altLang="zh-CN" sz="1200" dirty="0"/>
                <a:t>256</a:t>
              </a:r>
              <a:r>
                <a:rPr lang="zh-CN" altLang="en-US" sz="1200" dirty="0"/>
                <a:t>）</a:t>
              </a:r>
              <a:endParaRPr lang="en-CN" sz="1200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72CDFAF-2830-BF42-BD72-3A319AE21C3C}"/>
              </a:ext>
            </a:extLst>
          </p:cNvPr>
          <p:cNvSpPr txBox="1"/>
          <p:nvPr/>
        </p:nvSpPr>
        <p:spPr>
          <a:xfrm>
            <a:off x="3219716" y="5321091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 </a:t>
            </a:r>
            <a:r>
              <a:rPr lang="en-US" altLang="zh-CN" dirty="0"/>
              <a:t>Million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865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0.07222 L -0.00325 0.2231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7AE3-A9BB-D045-9CC4-04154F40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CN" altLang="zh-CN" dirty="0"/>
              <a:t>nce</a:t>
            </a:r>
            <a:r>
              <a:rPr lang="en-US" altLang="zh-CN" dirty="0" err="1"/>
              <a:t>ption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C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D07988-4F6F-4141-B6C9-A4CD5A0890A9}"/>
              </a:ext>
            </a:extLst>
          </p:cNvPr>
          <p:cNvSpPr/>
          <p:nvPr/>
        </p:nvSpPr>
        <p:spPr>
          <a:xfrm>
            <a:off x="3689324" y="3365772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67CE58E-35E1-614C-80CA-4ED1F71694AF}"/>
              </a:ext>
            </a:extLst>
          </p:cNvPr>
          <p:cNvSpPr/>
          <p:nvPr/>
        </p:nvSpPr>
        <p:spPr>
          <a:xfrm>
            <a:off x="2488604" y="2577767"/>
            <a:ext cx="403789" cy="24312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279711-2001-A44F-8C87-78B595D6B322}"/>
              </a:ext>
            </a:extLst>
          </p:cNvPr>
          <p:cNvGrpSpPr/>
          <p:nvPr/>
        </p:nvGrpSpPr>
        <p:grpSpPr>
          <a:xfrm>
            <a:off x="704720" y="1682537"/>
            <a:ext cx="2160971" cy="2464058"/>
            <a:chOff x="8812127" y="2412440"/>
            <a:chExt cx="2927672" cy="3563184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27BF7FED-7424-D243-98B5-FB8E90BB57A2}"/>
                </a:ext>
              </a:extLst>
            </p:cNvPr>
            <p:cNvSpPr/>
            <p:nvPr/>
          </p:nvSpPr>
          <p:spPr>
            <a:xfrm>
              <a:off x="10659799" y="2412440"/>
              <a:ext cx="1080000" cy="1080000"/>
            </a:xfrm>
            <a:prstGeom prst="cube">
              <a:avLst>
                <a:gd name="adj" fmla="val 618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0895B3AF-AF76-A442-BD0D-5D24B7595FEB}"/>
                </a:ext>
              </a:extLst>
            </p:cNvPr>
            <p:cNvSpPr/>
            <p:nvPr/>
          </p:nvSpPr>
          <p:spPr>
            <a:xfrm>
              <a:off x="9632344" y="3092428"/>
              <a:ext cx="1437807" cy="1456267"/>
            </a:xfrm>
            <a:prstGeom prst="cube">
              <a:avLst>
                <a:gd name="adj" fmla="val 7125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AC8E1D88-DA8B-2D4C-AAB7-3ED1BB5A6EAD}"/>
                </a:ext>
              </a:extLst>
            </p:cNvPr>
            <p:cNvSpPr/>
            <p:nvPr/>
          </p:nvSpPr>
          <p:spPr>
            <a:xfrm>
              <a:off x="9239753" y="4105291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85BDD65E-3F46-6E45-BD5D-88A10CFB3C78}"/>
                </a:ext>
              </a:extLst>
            </p:cNvPr>
            <p:cNvSpPr/>
            <p:nvPr/>
          </p:nvSpPr>
          <p:spPr>
            <a:xfrm>
              <a:off x="8812127" y="4540817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CE5ECE8-F21F-B54B-BF9D-5D34D7F04DC5}"/>
                </a:ext>
              </a:extLst>
            </p:cNvPr>
            <p:cNvSpPr txBox="1"/>
            <p:nvPr/>
          </p:nvSpPr>
          <p:spPr>
            <a:xfrm>
              <a:off x="9632343" y="5575066"/>
              <a:ext cx="1811667" cy="400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28</a:t>
              </a:r>
              <a:r>
                <a:rPr lang="zh-CN" altLang="en-US" sz="1200" dirty="0"/>
                <a:t> * </a:t>
              </a:r>
              <a:r>
                <a:rPr lang="en-US" altLang="zh-CN" sz="1200" dirty="0"/>
                <a:t>28</a:t>
              </a:r>
              <a:r>
                <a:rPr lang="zh-CN" altLang="en-US" sz="1200" dirty="0"/>
                <a:t> * （</a:t>
              </a:r>
              <a:r>
                <a:rPr lang="en-US" altLang="zh-CN" sz="1200" dirty="0"/>
                <a:t>256</a:t>
              </a:r>
              <a:r>
                <a:rPr lang="zh-CN" altLang="en-US" sz="1200" dirty="0"/>
                <a:t>）</a:t>
              </a:r>
              <a:endParaRPr lang="en-CN" sz="1200" dirty="0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51480355-6FBB-6646-BE4C-8EF300D8671A}"/>
              </a:ext>
            </a:extLst>
          </p:cNvPr>
          <p:cNvSpPr/>
          <p:nvPr/>
        </p:nvSpPr>
        <p:spPr>
          <a:xfrm>
            <a:off x="3689326" y="2542773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29217B0-7DD8-CB4D-A2DD-E40E9974CAB9}"/>
              </a:ext>
            </a:extLst>
          </p:cNvPr>
          <p:cNvSpPr/>
          <p:nvPr/>
        </p:nvSpPr>
        <p:spPr>
          <a:xfrm>
            <a:off x="3689324" y="1715874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101679-A951-5947-AD39-702B14C853CB}"/>
              </a:ext>
            </a:extLst>
          </p:cNvPr>
          <p:cNvSpPr/>
          <p:nvPr/>
        </p:nvSpPr>
        <p:spPr>
          <a:xfrm>
            <a:off x="4899300" y="2329935"/>
            <a:ext cx="797169" cy="7468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3</a:t>
            </a:r>
            <a:r>
              <a:rPr lang="zh-CN" altLang="en-US" sz="900" dirty="0"/>
              <a:t> * </a:t>
            </a:r>
            <a:r>
              <a:rPr lang="en-US" altLang="zh-CN" sz="900" dirty="0"/>
              <a:t>3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90B6D6C-4B5B-CE4D-A1EE-ED41757B0330}"/>
              </a:ext>
            </a:extLst>
          </p:cNvPr>
          <p:cNvSpPr/>
          <p:nvPr/>
        </p:nvSpPr>
        <p:spPr>
          <a:xfrm>
            <a:off x="4704786" y="3293054"/>
            <a:ext cx="1186199" cy="11032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5</a:t>
            </a:r>
            <a:r>
              <a:rPr lang="zh-CN" altLang="en-US" sz="900" dirty="0"/>
              <a:t> * </a:t>
            </a:r>
            <a:r>
              <a:rPr lang="en-US" altLang="zh-CN" sz="900" dirty="0"/>
              <a:t>5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8EDCE28-5953-F341-A624-483DB5A2BF51}"/>
              </a:ext>
            </a:extLst>
          </p:cNvPr>
          <p:cNvSpPr/>
          <p:nvPr/>
        </p:nvSpPr>
        <p:spPr>
          <a:xfrm>
            <a:off x="4620218" y="1751162"/>
            <a:ext cx="2371538" cy="2897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83ECC962-3ACC-1C4E-98FF-8278FD55B8DE}"/>
              </a:ext>
            </a:extLst>
          </p:cNvPr>
          <p:cNvSpPr/>
          <p:nvPr/>
        </p:nvSpPr>
        <p:spPr>
          <a:xfrm>
            <a:off x="5986278" y="2602169"/>
            <a:ext cx="1005478" cy="2897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A454F36B-4F5D-9A4E-98FB-A203D9239A0C}"/>
              </a:ext>
            </a:extLst>
          </p:cNvPr>
          <p:cNvSpPr/>
          <p:nvPr/>
        </p:nvSpPr>
        <p:spPr>
          <a:xfrm>
            <a:off x="5986278" y="3487964"/>
            <a:ext cx="1005478" cy="2897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7024EDF-14CD-F347-9044-92F74157054D}"/>
              </a:ext>
            </a:extLst>
          </p:cNvPr>
          <p:cNvSpPr/>
          <p:nvPr/>
        </p:nvSpPr>
        <p:spPr>
          <a:xfrm>
            <a:off x="3486408" y="4121680"/>
            <a:ext cx="860735" cy="75205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Max</a:t>
            </a:r>
            <a:r>
              <a:rPr lang="zh-CN" altLang="en-US" sz="900" dirty="0"/>
              <a:t> </a:t>
            </a:r>
            <a:r>
              <a:rPr lang="en-US" altLang="zh-CN" sz="900" dirty="0"/>
              <a:t>pooling</a:t>
            </a:r>
            <a:endParaRPr lang="en-CN" sz="900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4ED6E86B-E45D-FC42-AEA0-22A87B82CFF2}"/>
              </a:ext>
            </a:extLst>
          </p:cNvPr>
          <p:cNvSpPr/>
          <p:nvPr/>
        </p:nvSpPr>
        <p:spPr>
          <a:xfrm>
            <a:off x="4216429" y="2585155"/>
            <a:ext cx="403789" cy="24312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76A4B480-56B2-C443-875D-86A1C799BA4F}"/>
              </a:ext>
            </a:extLst>
          </p:cNvPr>
          <p:cNvSpPr/>
          <p:nvPr/>
        </p:nvSpPr>
        <p:spPr>
          <a:xfrm>
            <a:off x="4231049" y="3453177"/>
            <a:ext cx="403789" cy="24312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88FFF28B-6F2D-CD4B-8111-D342E51510D3}"/>
              </a:ext>
            </a:extLst>
          </p:cNvPr>
          <p:cNvSpPr/>
          <p:nvPr/>
        </p:nvSpPr>
        <p:spPr>
          <a:xfrm>
            <a:off x="4502891" y="4531507"/>
            <a:ext cx="403789" cy="243129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435CC66-DD32-1A4D-85F6-746F222ED630}"/>
              </a:ext>
            </a:extLst>
          </p:cNvPr>
          <p:cNvSpPr/>
          <p:nvPr/>
        </p:nvSpPr>
        <p:spPr>
          <a:xfrm>
            <a:off x="5061995" y="4503228"/>
            <a:ext cx="471777" cy="411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1</a:t>
            </a:r>
            <a:r>
              <a:rPr lang="zh-CN" altLang="en-US" sz="900" dirty="0"/>
              <a:t> * </a:t>
            </a:r>
            <a:r>
              <a:rPr lang="en-US" altLang="zh-CN" sz="900" dirty="0"/>
              <a:t>1</a:t>
            </a:r>
            <a:r>
              <a:rPr lang="zh-CN" altLang="en-US" sz="900" dirty="0"/>
              <a:t> </a:t>
            </a:r>
            <a:endParaRPr lang="en-CN" sz="900" dirty="0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F03324FC-F868-1748-B98A-70D52C406CC6}"/>
              </a:ext>
            </a:extLst>
          </p:cNvPr>
          <p:cNvSpPr/>
          <p:nvPr/>
        </p:nvSpPr>
        <p:spPr>
          <a:xfrm>
            <a:off x="5986278" y="4531507"/>
            <a:ext cx="1005478" cy="28979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F82B01A-F4E7-964F-8A30-8496A2A2FCAF}"/>
              </a:ext>
            </a:extLst>
          </p:cNvPr>
          <p:cNvGrpSpPr/>
          <p:nvPr/>
        </p:nvGrpSpPr>
        <p:grpSpPr>
          <a:xfrm>
            <a:off x="7653644" y="1783479"/>
            <a:ext cx="2160971" cy="2464058"/>
            <a:chOff x="8812127" y="2412440"/>
            <a:chExt cx="2927672" cy="3563184"/>
          </a:xfrm>
        </p:grpSpPr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EF5F550F-4ED1-F94D-BEE6-3C20BF76BD99}"/>
                </a:ext>
              </a:extLst>
            </p:cNvPr>
            <p:cNvSpPr/>
            <p:nvPr/>
          </p:nvSpPr>
          <p:spPr>
            <a:xfrm>
              <a:off x="10659799" y="2412440"/>
              <a:ext cx="1080000" cy="1080000"/>
            </a:xfrm>
            <a:prstGeom prst="cube">
              <a:avLst>
                <a:gd name="adj" fmla="val 618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C78B7634-EDF1-A443-B15B-FCEC2C9FFCE6}"/>
                </a:ext>
              </a:extLst>
            </p:cNvPr>
            <p:cNvSpPr/>
            <p:nvPr/>
          </p:nvSpPr>
          <p:spPr>
            <a:xfrm>
              <a:off x="9632344" y="3092428"/>
              <a:ext cx="1437807" cy="1456267"/>
            </a:xfrm>
            <a:prstGeom prst="cube">
              <a:avLst>
                <a:gd name="adj" fmla="val 71258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7FC4D6FC-8E10-8946-AA2D-B679C56066FE}"/>
                </a:ext>
              </a:extLst>
            </p:cNvPr>
            <p:cNvSpPr/>
            <p:nvPr/>
          </p:nvSpPr>
          <p:spPr>
            <a:xfrm>
              <a:off x="9239753" y="4105291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0C43D27C-C3F3-354E-B699-A6E69682B583}"/>
                </a:ext>
              </a:extLst>
            </p:cNvPr>
            <p:cNvSpPr/>
            <p:nvPr/>
          </p:nvSpPr>
          <p:spPr>
            <a:xfrm>
              <a:off x="8812127" y="4540817"/>
              <a:ext cx="785181" cy="903635"/>
            </a:xfrm>
            <a:prstGeom prst="cube">
              <a:avLst>
                <a:gd name="adj" fmla="val 53468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C6C6A11-BB43-E743-855C-07CE3D5B2544}"/>
                </a:ext>
              </a:extLst>
            </p:cNvPr>
            <p:cNvSpPr txBox="1"/>
            <p:nvPr/>
          </p:nvSpPr>
          <p:spPr>
            <a:xfrm>
              <a:off x="9632343" y="5575066"/>
              <a:ext cx="1811667" cy="400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28</a:t>
              </a:r>
              <a:r>
                <a:rPr lang="zh-CN" altLang="en-US" sz="1200" dirty="0"/>
                <a:t> * </a:t>
              </a:r>
              <a:r>
                <a:rPr lang="en-US" altLang="zh-CN" sz="1200" dirty="0"/>
                <a:t>28</a:t>
              </a:r>
              <a:r>
                <a:rPr lang="zh-CN" altLang="en-US" sz="1200" dirty="0"/>
                <a:t> * （</a:t>
              </a:r>
              <a:r>
                <a:rPr lang="en-US" altLang="zh-CN" sz="1200" dirty="0"/>
                <a:t>256</a:t>
              </a:r>
              <a:r>
                <a:rPr lang="zh-CN" altLang="en-US" sz="1200" dirty="0"/>
                <a:t>）</a:t>
              </a:r>
              <a:endParaRPr lang="en-CN" sz="1200" dirty="0"/>
            </a:p>
          </p:txBody>
        </p:sp>
      </p:grpSp>
      <p:pic>
        <p:nvPicPr>
          <p:cNvPr id="1026" name="Picture 2" descr="CNN Architectures: LeNet, AlexNet, VGG, GoogLeNet, ResNet and more… | by  Siddharth Das | Analytics Vidhya | Medium">
            <a:extLst>
              <a:ext uri="{FF2B5EF4-FFF2-40B4-BE49-F238E27FC236}">
                <a16:creationId xmlns:a16="http://schemas.microsoft.com/office/drawing/2014/main" id="{32BB7650-82AA-CD42-9BBE-659C19F6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10" y="2160892"/>
            <a:ext cx="8160205" cy="36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045054-EF10-824D-B20E-CCD295B32B55}"/>
              </a:ext>
            </a:extLst>
          </p:cNvPr>
          <p:cNvSpPr/>
          <p:nvPr/>
        </p:nvSpPr>
        <p:spPr>
          <a:xfrm>
            <a:off x="3165302" y="2879634"/>
            <a:ext cx="742309" cy="1134350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17A01BB-4AB5-054F-8DF4-128095D01BD6}"/>
              </a:ext>
            </a:extLst>
          </p:cNvPr>
          <p:cNvSpPr/>
          <p:nvPr/>
        </p:nvSpPr>
        <p:spPr>
          <a:xfrm>
            <a:off x="5634145" y="2659414"/>
            <a:ext cx="797169" cy="1007056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8F696AC0-C3D9-0148-ACA9-FA6460D03C90}"/>
              </a:ext>
            </a:extLst>
          </p:cNvPr>
          <p:cNvSpPr/>
          <p:nvPr/>
        </p:nvSpPr>
        <p:spPr>
          <a:xfrm>
            <a:off x="7543016" y="2429391"/>
            <a:ext cx="797169" cy="1007055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02D9A84-D780-994B-BF9E-E3066746A635}"/>
              </a:ext>
            </a:extLst>
          </p:cNvPr>
          <p:cNvSpPr/>
          <p:nvPr/>
        </p:nvSpPr>
        <p:spPr>
          <a:xfrm>
            <a:off x="5573557" y="3749581"/>
            <a:ext cx="1044885" cy="37767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63701855-739E-4745-AE05-BCC18B248633}"/>
              </a:ext>
            </a:extLst>
          </p:cNvPr>
          <p:cNvSpPr/>
          <p:nvPr/>
        </p:nvSpPr>
        <p:spPr>
          <a:xfrm>
            <a:off x="7228304" y="3502543"/>
            <a:ext cx="1044885" cy="37767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9CD1D346-C063-F447-B342-2175474E4E13}"/>
              </a:ext>
            </a:extLst>
          </p:cNvPr>
          <p:cNvSpPr/>
          <p:nvPr/>
        </p:nvSpPr>
        <p:spPr>
          <a:xfrm>
            <a:off x="8697470" y="2708118"/>
            <a:ext cx="1044885" cy="377671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8935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3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FACC-40F7-414C-A058-4C0A7C19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Trans</a:t>
            </a:r>
            <a:r>
              <a:rPr lang="en-US" altLang="zh-CN" dirty="0"/>
              <a:t>fer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FFCF2-2D45-724F-B605-29741565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became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..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10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C7AA7-C8E7-734D-8B40-5A177E7A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CN" dirty="0"/>
              <a:t>TOday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BB650-41FB-1747-A883-EF3F20ACC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卷积神经网络原理</a:t>
            </a:r>
            <a:r>
              <a:rPr lang="zh-CN" altLang="en-US" dirty="0">
                <a:latin typeface="Century" panose="02040604050505020304" pitchFamily="18" charset="0"/>
              </a:rPr>
              <a:t> </a:t>
            </a:r>
            <a:r>
              <a:rPr lang="en-CN" dirty="0">
                <a:latin typeface="Century" panose="02040604050505020304" pitchFamily="18" charset="0"/>
              </a:rPr>
              <a:t>CNN</a:t>
            </a:r>
          </a:p>
          <a:p>
            <a:r>
              <a:rPr lang="en-CN" dirty="0">
                <a:latin typeface="Century" panose="02040604050505020304" pitchFamily="18" charset="0"/>
              </a:rPr>
              <a:t>基于深度血学习的计算机视觉的核心原理</a:t>
            </a:r>
          </a:p>
          <a:p>
            <a:r>
              <a:rPr lang="en-CN" altLang="zh-CN" dirty="0">
                <a:latin typeface="Century" panose="02040604050505020304" pitchFamily="18" charset="0"/>
              </a:rPr>
              <a:t>ResNet</a:t>
            </a:r>
            <a:r>
              <a:rPr lang="zh-CN" altLang="en-CN" dirty="0">
                <a:latin typeface="Century" panose="02040604050505020304" pitchFamily="18" charset="0"/>
              </a:rPr>
              <a:t>等</a:t>
            </a:r>
            <a:r>
              <a:rPr lang="zh-CN" altLang="en-US" dirty="0">
                <a:latin typeface="Century" panose="02040604050505020304" pitchFamily="18" charset="0"/>
              </a:rPr>
              <a:t>现代</a:t>
            </a:r>
            <a:r>
              <a:rPr lang="en-US" altLang="zh-CN" dirty="0">
                <a:latin typeface="Century" panose="02040604050505020304" pitchFamily="18" charset="0"/>
              </a:rPr>
              <a:t>CNN</a:t>
            </a:r>
            <a:r>
              <a:rPr lang="zh-CN" altLang="en-US" dirty="0">
                <a:latin typeface="Century" panose="02040604050505020304" pitchFamily="18" charset="0"/>
              </a:rPr>
              <a:t>网络架构</a:t>
            </a:r>
            <a:endParaRPr lang="en-US" altLang="zh-CN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46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E233-BC84-7446-9731-014D9463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29A3A-542E-FD4A-9931-74288A834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94128E-9000-F447-8DE7-B23E1581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565" y="1684867"/>
            <a:ext cx="812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0DBD7D-9BF2-4A4D-979C-97C096346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77" y="460513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B81719-A42D-B241-9C41-A32308C2E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875367"/>
            <a:ext cx="65024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97916DA-6D63-0D43-8A0A-06B3BBCEA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2256367"/>
            <a:ext cx="9740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3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FF82C05-A9E6-074C-B920-9BA548FE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08" y="937524"/>
            <a:ext cx="8638616" cy="439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80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4309F57-B331-41A7-9154-15EC2AF45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845162" cy="6858000"/>
          </a:xfrm>
          <a:custGeom>
            <a:avLst/>
            <a:gdLst>
              <a:gd name="connsiteX0" fmla="*/ 0 w 8845162"/>
              <a:gd name="connsiteY0" fmla="*/ 0 h 6858000"/>
              <a:gd name="connsiteX1" fmla="*/ 6265248 w 8845162"/>
              <a:gd name="connsiteY1" fmla="*/ 0 h 6858000"/>
              <a:gd name="connsiteX2" fmla="*/ 7537703 w 8845162"/>
              <a:gd name="connsiteY2" fmla="*/ 0 h 6858000"/>
              <a:gd name="connsiteX3" fmla="*/ 8845162 w 8845162"/>
              <a:gd name="connsiteY3" fmla="*/ 0 h 6858000"/>
              <a:gd name="connsiteX4" fmla="*/ 8845162 w 8845162"/>
              <a:gd name="connsiteY4" fmla="*/ 6858000 h 6858000"/>
              <a:gd name="connsiteX5" fmla="*/ 7537703 w 8845162"/>
              <a:gd name="connsiteY5" fmla="*/ 6858000 h 6858000"/>
              <a:gd name="connsiteX6" fmla="*/ 6265248 w 8845162"/>
              <a:gd name="connsiteY6" fmla="*/ 6858000 h 6858000"/>
              <a:gd name="connsiteX7" fmla="*/ 20957 w 8845162"/>
              <a:gd name="connsiteY7" fmla="*/ 6858000 h 6858000"/>
              <a:gd name="connsiteX8" fmla="*/ 46002 w 8845162"/>
              <a:gd name="connsiteY8" fmla="*/ 6702325 h 6858000"/>
              <a:gd name="connsiteX9" fmla="*/ 69870 w 8845162"/>
              <a:gd name="connsiteY9" fmla="*/ 6547334 h 6858000"/>
              <a:gd name="connsiteX10" fmla="*/ 93234 w 8845162"/>
              <a:gd name="connsiteY10" fmla="*/ 6391658 h 6858000"/>
              <a:gd name="connsiteX11" fmla="*/ 113237 w 8845162"/>
              <a:gd name="connsiteY11" fmla="*/ 6235295 h 6858000"/>
              <a:gd name="connsiteX12" fmla="*/ 133409 w 8845162"/>
              <a:gd name="connsiteY12" fmla="*/ 6079619 h 6858000"/>
              <a:gd name="connsiteX13" fmla="*/ 152234 w 8845162"/>
              <a:gd name="connsiteY13" fmla="*/ 5923256 h 6858000"/>
              <a:gd name="connsiteX14" fmla="*/ 168370 w 8845162"/>
              <a:gd name="connsiteY14" fmla="*/ 5768951 h 6858000"/>
              <a:gd name="connsiteX15" fmla="*/ 183667 w 8845162"/>
              <a:gd name="connsiteY15" fmla="*/ 5612589 h 6858000"/>
              <a:gd name="connsiteX16" fmla="*/ 197619 w 8845162"/>
              <a:gd name="connsiteY16" fmla="*/ 5456912 h 6858000"/>
              <a:gd name="connsiteX17" fmla="*/ 209720 w 8845162"/>
              <a:gd name="connsiteY17" fmla="*/ 5303979 h 6858000"/>
              <a:gd name="connsiteX18" fmla="*/ 221823 w 8845162"/>
              <a:gd name="connsiteY18" fmla="*/ 5148988 h 6858000"/>
              <a:gd name="connsiteX19" fmla="*/ 231908 w 8845162"/>
              <a:gd name="connsiteY19" fmla="*/ 4996055 h 6858000"/>
              <a:gd name="connsiteX20" fmla="*/ 239808 w 8845162"/>
              <a:gd name="connsiteY20" fmla="*/ 4843121 h 6858000"/>
              <a:gd name="connsiteX21" fmla="*/ 248045 w 8845162"/>
              <a:gd name="connsiteY21" fmla="*/ 4690874 h 6858000"/>
              <a:gd name="connsiteX22" fmla="*/ 254936 w 8845162"/>
              <a:gd name="connsiteY22" fmla="*/ 4539998 h 6858000"/>
              <a:gd name="connsiteX23" fmla="*/ 259811 w 8845162"/>
              <a:gd name="connsiteY23" fmla="*/ 4390493 h 6858000"/>
              <a:gd name="connsiteX24" fmla="*/ 264014 w 8845162"/>
              <a:gd name="connsiteY24" fmla="*/ 4240989 h 6858000"/>
              <a:gd name="connsiteX25" fmla="*/ 268047 w 8845162"/>
              <a:gd name="connsiteY25" fmla="*/ 4092856 h 6858000"/>
              <a:gd name="connsiteX26" fmla="*/ 269897 w 8845162"/>
              <a:gd name="connsiteY26" fmla="*/ 3946781 h 6858000"/>
              <a:gd name="connsiteX27" fmla="*/ 271913 w 8845162"/>
              <a:gd name="connsiteY27" fmla="*/ 3800705 h 6858000"/>
              <a:gd name="connsiteX28" fmla="*/ 272922 w 8845162"/>
              <a:gd name="connsiteY28" fmla="*/ 3656687 h 6858000"/>
              <a:gd name="connsiteX29" fmla="*/ 271913 w 8845162"/>
              <a:gd name="connsiteY29" fmla="*/ 3514041 h 6858000"/>
              <a:gd name="connsiteX30" fmla="*/ 271913 w 8845162"/>
              <a:gd name="connsiteY30" fmla="*/ 3372766 h 6858000"/>
              <a:gd name="connsiteX31" fmla="*/ 269897 w 8845162"/>
              <a:gd name="connsiteY31" fmla="*/ 3232863 h 6858000"/>
              <a:gd name="connsiteX32" fmla="*/ 266871 w 8845162"/>
              <a:gd name="connsiteY32" fmla="*/ 3095703 h 6858000"/>
              <a:gd name="connsiteX33" fmla="*/ 264014 w 8845162"/>
              <a:gd name="connsiteY33" fmla="*/ 2959915 h 6858000"/>
              <a:gd name="connsiteX34" fmla="*/ 260820 w 8845162"/>
              <a:gd name="connsiteY34" fmla="*/ 2826869 h 6858000"/>
              <a:gd name="connsiteX35" fmla="*/ 255946 w 8845162"/>
              <a:gd name="connsiteY35" fmla="*/ 2694510 h 6858000"/>
              <a:gd name="connsiteX36" fmla="*/ 250734 w 8845162"/>
              <a:gd name="connsiteY36" fmla="*/ 2564209 h 6858000"/>
              <a:gd name="connsiteX37" fmla="*/ 246028 w 8845162"/>
              <a:gd name="connsiteY37" fmla="*/ 2436650 h 6858000"/>
              <a:gd name="connsiteX38" fmla="*/ 232749 w 8845162"/>
              <a:gd name="connsiteY38" fmla="*/ 2187704 h 6858000"/>
              <a:gd name="connsiteX39" fmla="*/ 218630 w 8845162"/>
              <a:gd name="connsiteY39" fmla="*/ 1949046 h 6858000"/>
              <a:gd name="connsiteX40" fmla="*/ 203837 w 8845162"/>
              <a:gd name="connsiteY40" fmla="*/ 1719989 h 6858000"/>
              <a:gd name="connsiteX41" fmla="*/ 187532 w 8845162"/>
              <a:gd name="connsiteY41" fmla="*/ 1503276 h 6858000"/>
              <a:gd name="connsiteX42" fmla="*/ 170555 w 8845162"/>
              <a:gd name="connsiteY42" fmla="*/ 1296164 h 6858000"/>
              <a:gd name="connsiteX43" fmla="*/ 152234 w 8845162"/>
              <a:gd name="connsiteY43" fmla="*/ 1104140 h 6858000"/>
              <a:gd name="connsiteX44" fmla="*/ 134248 w 8845162"/>
              <a:gd name="connsiteY44" fmla="*/ 923775 h 6858000"/>
              <a:gd name="connsiteX45" fmla="*/ 116263 w 8845162"/>
              <a:gd name="connsiteY45" fmla="*/ 757811 h 6858000"/>
              <a:gd name="connsiteX46" fmla="*/ 99286 w 8845162"/>
              <a:gd name="connsiteY46" fmla="*/ 605564 h 6858000"/>
              <a:gd name="connsiteX47" fmla="*/ 83149 w 8845162"/>
              <a:gd name="connsiteY47" fmla="*/ 470461 h 6858000"/>
              <a:gd name="connsiteX48" fmla="*/ 67853 w 8845162"/>
              <a:gd name="connsiteY48" fmla="*/ 348389 h 6858000"/>
              <a:gd name="connsiteX49" fmla="*/ 55078 w 8845162"/>
              <a:gd name="connsiteY49" fmla="*/ 245519 h 6858000"/>
              <a:gd name="connsiteX50" fmla="*/ 42976 w 8845162"/>
              <a:gd name="connsiteY50" fmla="*/ 159108 h 6858000"/>
              <a:gd name="connsiteX51" fmla="*/ 25662 w 8845162"/>
              <a:gd name="connsiteY51" fmla="*/ 40464 h 6858000"/>
              <a:gd name="connsiteX52" fmla="*/ 19779 w 8845162"/>
              <a:gd name="connsiteY52" fmla="*/ 2 h 6858000"/>
              <a:gd name="connsiteX53" fmla="*/ 26532 w 8845162"/>
              <a:gd name="connsiteY53" fmla="*/ 2 h 6858000"/>
              <a:gd name="connsiteX54" fmla="*/ 26532 w 8845162"/>
              <a:gd name="connsiteY54" fmla="*/ 1 h 6858000"/>
              <a:gd name="connsiteX55" fmla="*/ 0 w 8845162"/>
              <a:gd name="connsiteY5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45162" h="6858000">
                <a:moveTo>
                  <a:pt x="0" y="0"/>
                </a:moveTo>
                <a:lnTo>
                  <a:pt x="6265248" y="0"/>
                </a:lnTo>
                <a:lnTo>
                  <a:pt x="7537703" y="0"/>
                </a:lnTo>
                <a:lnTo>
                  <a:pt x="8845162" y="0"/>
                </a:lnTo>
                <a:lnTo>
                  <a:pt x="8845162" y="6858000"/>
                </a:lnTo>
                <a:lnTo>
                  <a:pt x="7537703" y="6858000"/>
                </a:lnTo>
                <a:lnTo>
                  <a:pt x="6265248" y="6858000"/>
                </a:lnTo>
                <a:lnTo>
                  <a:pt x="20957" y="6858000"/>
                </a:lnTo>
                <a:lnTo>
                  <a:pt x="46002" y="6702325"/>
                </a:lnTo>
                <a:lnTo>
                  <a:pt x="69870" y="6547334"/>
                </a:lnTo>
                <a:lnTo>
                  <a:pt x="93234" y="6391658"/>
                </a:lnTo>
                <a:lnTo>
                  <a:pt x="113237" y="6235295"/>
                </a:lnTo>
                <a:lnTo>
                  <a:pt x="133409" y="6079619"/>
                </a:lnTo>
                <a:lnTo>
                  <a:pt x="152234" y="5923256"/>
                </a:lnTo>
                <a:lnTo>
                  <a:pt x="168370" y="5768951"/>
                </a:lnTo>
                <a:lnTo>
                  <a:pt x="183667" y="5612589"/>
                </a:lnTo>
                <a:lnTo>
                  <a:pt x="197619" y="5456912"/>
                </a:lnTo>
                <a:lnTo>
                  <a:pt x="209720" y="5303979"/>
                </a:lnTo>
                <a:lnTo>
                  <a:pt x="221823" y="5148988"/>
                </a:lnTo>
                <a:lnTo>
                  <a:pt x="231908" y="4996055"/>
                </a:lnTo>
                <a:lnTo>
                  <a:pt x="239808" y="4843121"/>
                </a:lnTo>
                <a:lnTo>
                  <a:pt x="248045" y="4690874"/>
                </a:lnTo>
                <a:lnTo>
                  <a:pt x="254936" y="4539998"/>
                </a:lnTo>
                <a:lnTo>
                  <a:pt x="259811" y="4390493"/>
                </a:lnTo>
                <a:lnTo>
                  <a:pt x="264014" y="4240989"/>
                </a:lnTo>
                <a:lnTo>
                  <a:pt x="268047" y="4092856"/>
                </a:lnTo>
                <a:lnTo>
                  <a:pt x="269897" y="3946781"/>
                </a:lnTo>
                <a:lnTo>
                  <a:pt x="271913" y="3800705"/>
                </a:lnTo>
                <a:lnTo>
                  <a:pt x="272922" y="3656687"/>
                </a:lnTo>
                <a:lnTo>
                  <a:pt x="271913" y="3514041"/>
                </a:lnTo>
                <a:lnTo>
                  <a:pt x="271913" y="3372766"/>
                </a:lnTo>
                <a:lnTo>
                  <a:pt x="269897" y="3232863"/>
                </a:lnTo>
                <a:lnTo>
                  <a:pt x="266871" y="3095703"/>
                </a:lnTo>
                <a:lnTo>
                  <a:pt x="264014" y="2959915"/>
                </a:lnTo>
                <a:lnTo>
                  <a:pt x="260820" y="2826869"/>
                </a:lnTo>
                <a:lnTo>
                  <a:pt x="255946" y="2694510"/>
                </a:lnTo>
                <a:lnTo>
                  <a:pt x="250734" y="2564209"/>
                </a:lnTo>
                <a:lnTo>
                  <a:pt x="246028" y="2436650"/>
                </a:lnTo>
                <a:lnTo>
                  <a:pt x="232749" y="2187704"/>
                </a:lnTo>
                <a:lnTo>
                  <a:pt x="218630" y="1949046"/>
                </a:lnTo>
                <a:lnTo>
                  <a:pt x="203837" y="1719989"/>
                </a:lnTo>
                <a:lnTo>
                  <a:pt x="187532" y="1503276"/>
                </a:lnTo>
                <a:lnTo>
                  <a:pt x="170555" y="1296164"/>
                </a:lnTo>
                <a:lnTo>
                  <a:pt x="152234" y="1104140"/>
                </a:lnTo>
                <a:lnTo>
                  <a:pt x="134248" y="923775"/>
                </a:lnTo>
                <a:lnTo>
                  <a:pt x="116263" y="757811"/>
                </a:lnTo>
                <a:lnTo>
                  <a:pt x="99286" y="605564"/>
                </a:lnTo>
                <a:lnTo>
                  <a:pt x="83149" y="470461"/>
                </a:lnTo>
                <a:lnTo>
                  <a:pt x="67853" y="348389"/>
                </a:lnTo>
                <a:lnTo>
                  <a:pt x="55078" y="245519"/>
                </a:lnTo>
                <a:lnTo>
                  <a:pt x="42976" y="159108"/>
                </a:lnTo>
                <a:lnTo>
                  <a:pt x="25662" y="40464"/>
                </a:lnTo>
                <a:lnTo>
                  <a:pt x="19779" y="2"/>
                </a:lnTo>
                <a:lnTo>
                  <a:pt x="26532" y="2"/>
                </a:lnTo>
                <a:lnTo>
                  <a:pt x="26532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EFFF2-70E0-7547-AB35-523E7478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00743"/>
            <a:ext cx="7402285" cy="1360714"/>
          </a:xfrm>
        </p:spPr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F6936-33C6-5242-B54B-94AD3B605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1457"/>
            <a:ext cx="7402285" cy="3392110"/>
          </a:xfrm>
        </p:spPr>
        <p:txBody>
          <a:bodyPr>
            <a:normAutofit/>
          </a:bodyPr>
          <a:lstStyle/>
          <a:p>
            <a:r>
              <a:rPr lang="en-US" dirty="0"/>
              <a:t>filter_ = </a:t>
            </a:r>
            <a:r>
              <a:rPr lang="en-US" dirty="0" err="1"/>
              <a:t>np.array</a:t>
            </a:r>
            <a:r>
              <a:rPr lang="en-US" dirty="0"/>
              <a:t>([</a:t>
            </a:r>
          </a:p>
          <a:p>
            <a:r>
              <a:rPr lang="en-US" dirty="0"/>
              <a:t>    [1, 0, -1],</a:t>
            </a:r>
          </a:p>
          <a:p>
            <a:r>
              <a:rPr lang="en-US" dirty="0"/>
              <a:t>    [1, 0, -1],</a:t>
            </a:r>
          </a:p>
          <a:p>
            <a:r>
              <a:rPr lang="en-US" dirty="0"/>
              <a:t>    [1, 0, -1]</a:t>
            </a:r>
          </a:p>
          <a:p>
            <a:r>
              <a:rPr lang="en-US" dirty="0"/>
              <a:t>])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85180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7A26-429B-8A4F-8C4B-015CCAC1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6EA9-B5B9-9449-A7A9-F0A6B52F9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9868B8-5B42-6D42-B241-62BFA57F8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609600"/>
            <a:ext cx="6553200" cy="577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2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E500-ACBA-7B4A-B03E-42FA6F79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F931-5E43-DA47-9F25-116395FE2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EB5935-DF8B-F24A-AFB3-AB638B6F6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56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87FB65A-C5F7-BF40-AA86-39F815276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-1"/>
            <a:ext cx="46355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30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5C99-064B-734B-AC26-90A2DB32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ED7C9-1D3D-344D-9A94-A1594CBF2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A5C7952-D8CC-004F-AFAA-9B6F83ABD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716" y="1470460"/>
            <a:ext cx="3076609" cy="333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08814C3-415A-3645-8912-FACC5DC09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240" y="1459929"/>
            <a:ext cx="5477004" cy="336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56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1651</TotalTime>
  <Words>923</Words>
  <Application>Microsoft Macintosh PowerPoint</Application>
  <PresentationFormat>Widescreen</PresentationFormat>
  <Paragraphs>281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KaiTi</vt:lpstr>
      <vt:lpstr>Microsoft YaHei Light</vt:lpstr>
      <vt:lpstr>SimSun</vt:lpstr>
      <vt:lpstr>Arial</vt:lpstr>
      <vt:lpstr>Calibri</vt:lpstr>
      <vt:lpstr>Calibri Light</vt:lpstr>
      <vt:lpstr>Cambria Math</vt:lpstr>
      <vt:lpstr>Century</vt:lpstr>
      <vt:lpstr>Times New Roman</vt:lpstr>
      <vt:lpstr>Celestial</vt:lpstr>
      <vt:lpstr>1_Celestial</vt:lpstr>
      <vt:lpstr>人工智能核心能力培养 — Lecture 09  Convolutional Neural Network  The Kernel Ability For Artificial Intelligence </vt:lpstr>
      <vt:lpstr>Review</vt:lpstr>
      <vt:lpstr>TOday</vt:lpstr>
      <vt:lpstr>PowerPoint Presentation</vt:lpstr>
      <vt:lpstr>PowerPoint Presentation</vt:lpstr>
      <vt:lpstr>The function of </vt:lpstr>
      <vt:lpstr>PowerPoint Presentation</vt:lpstr>
      <vt:lpstr>PowerPoint Presentation</vt:lpstr>
      <vt:lpstr>PowerPoint Presentation</vt:lpstr>
      <vt:lpstr>Pooling layer</vt:lpstr>
      <vt:lpstr>Important!</vt:lpstr>
      <vt:lpstr>Fully connected layer</vt:lpstr>
      <vt:lpstr>Cross-entropy and softmax </vt:lpstr>
      <vt:lpstr>PowerPoint Presentation</vt:lpstr>
      <vt:lpstr>Programming – lecture-09</vt:lpstr>
      <vt:lpstr>summary</vt:lpstr>
      <vt:lpstr>Le-Net 5</vt:lpstr>
      <vt:lpstr>Alex-net</vt:lpstr>
      <vt:lpstr>VGG-Net</vt:lpstr>
      <vt:lpstr>Res-net</vt:lpstr>
      <vt:lpstr>Res-Net</vt:lpstr>
      <vt:lpstr>RES-Net: Very Deep Neural Network</vt:lpstr>
      <vt:lpstr>Inception (Google Net)</vt:lpstr>
      <vt:lpstr>Inception (Google Net)</vt:lpstr>
      <vt:lpstr>Bottleneck network</vt:lpstr>
      <vt:lpstr>Inception network</vt:lpstr>
      <vt:lpstr>Transfer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09  Convolutional Neural Network  The Kernel Ability For Artificial Intelligence </dc:title>
  <dc:creator>gao minquan</dc:creator>
  <cp:lastModifiedBy>minquan gao</cp:lastModifiedBy>
  <cp:revision>6</cp:revision>
  <dcterms:created xsi:type="dcterms:W3CDTF">2021-03-19T06:24:39Z</dcterms:created>
  <dcterms:modified xsi:type="dcterms:W3CDTF">2021-05-17T11:18:03Z</dcterms:modified>
</cp:coreProperties>
</file>